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9.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notesSlides/notesSlide10.xml" ContentType="application/vnd.openxmlformats-officedocument.presentationml.notesSlide+xml"/>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3" r:id="rId2"/>
    <p:sldMasterId id="2147483685" r:id="rId3"/>
    <p:sldMasterId id="2147483687" r:id="rId4"/>
  </p:sldMasterIdLst>
  <p:notesMasterIdLst>
    <p:notesMasterId r:id="rId75"/>
  </p:notesMasterIdLst>
  <p:sldIdLst>
    <p:sldId id="511" r:id="rId5"/>
    <p:sldId id="545" r:id="rId6"/>
    <p:sldId id="431" r:id="rId7"/>
    <p:sldId id="546" r:id="rId8"/>
    <p:sldId id="543" r:id="rId9"/>
    <p:sldId id="544" r:id="rId10"/>
    <p:sldId id="555" r:id="rId11"/>
    <p:sldId id="547" r:id="rId12"/>
    <p:sldId id="435" r:id="rId13"/>
    <p:sldId id="556" r:id="rId14"/>
    <p:sldId id="438" r:id="rId15"/>
    <p:sldId id="557" r:id="rId16"/>
    <p:sldId id="575" r:id="rId17"/>
    <p:sldId id="558" r:id="rId18"/>
    <p:sldId id="559" r:id="rId19"/>
    <p:sldId id="548" r:id="rId20"/>
    <p:sldId id="439" r:id="rId21"/>
    <p:sldId id="522" r:id="rId22"/>
    <p:sldId id="441" r:id="rId23"/>
    <p:sldId id="444" r:id="rId24"/>
    <p:sldId id="561" r:id="rId25"/>
    <p:sldId id="562" r:id="rId26"/>
    <p:sldId id="564" r:id="rId27"/>
    <p:sldId id="576" r:id="rId28"/>
    <p:sldId id="549" r:id="rId29"/>
    <p:sldId id="447" r:id="rId30"/>
    <p:sldId id="448" r:id="rId31"/>
    <p:sldId id="449" r:id="rId32"/>
    <p:sldId id="452" r:id="rId33"/>
    <p:sldId id="454" r:id="rId34"/>
    <p:sldId id="483" r:id="rId35"/>
    <p:sldId id="491" r:id="rId36"/>
    <p:sldId id="492" r:id="rId37"/>
    <p:sldId id="495" r:id="rId38"/>
    <p:sldId id="484" r:id="rId39"/>
    <p:sldId id="485" r:id="rId40"/>
    <p:sldId id="486" r:id="rId41"/>
    <p:sldId id="488" r:id="rId42"/>
    <p:sldId id="489" r:id="rId43"/>
    <p:sldId id="490" r:id="rId44"/>
    <p:sldId id="496" r:id="rId45"/>
    <p:sldId id="497" r:id="rId46"/>
    <p:sldId id="498" r:id="rId47"/>
    <p:sldId id="565" r:id="rId48"/>
    <p:sldId id="550" r:id="rId49"/>
    <p:sldId id="509" r:id="rId50"/>
    <p:sldId id="470" r:id="rId51"/>
    <p:sldId id="588" r:id="rId52"/>
    <p:sldId id="567" r:id="rId53"/>
    <p:sldId id="568" r:id="rId54"/>
    <p:sldId id="551" r:id="rId55"/>
    <p:sldId id="577" r:id="rId56"/>
    <p:sldId id="536" r:id="rId57"/>
    <p:sldId id="473" r:id="rId58"/>
    <p:sldId id="578" r:id="rId59"/>
    <p:sldId id="579" r:id="rId60"/>
    <p:sldId id="583" r:id="rId61"/>
    <p:sldId id="581" r:id="rId62"/>
    <p:sldId id="584" r:id="rId63"/>
    <p:sldId id="552" r:id="rId64"/>
    <p:sldId id="569" r:id="rId65"/>
    <p:sldId id="571" r:id="rId66"/>
    <p:sldId id="572" r:id="rId67"/>
    <p:sldId id="585" r:id="rId68"/>
    <p:sldId id="573" r:id="rId69"/>
    <p:sldId id="586" r:id="rId70"/>
    <p:sldId id="589" r:id="rId71"/>
    <p:sldId id="553" r:id="rId72"/>
    <p:sldId id="587" r:id="rId73"/>
    <p:sldId id="574" r:id="rId74"/>
  </p:sldIdLst>
  <p:sldSz cx="9144000" cy="5715000" type="screen16x10"/>
  <p:notesSz cx="6858000" cy="9144000"/>
  <p:defaultTextStyle>
    <a:defPPr>
      <a:defRPr lang="en-US"/>
    </a:defPPr>
    <a:lvl1pPr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1pPr>
    <a:lvl2pPr marL="4572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2pPr>
    <a:lvl3pPr marL="9144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3pPr>
    <a:lvl4pPr marL="13716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4pPr>
    <a:lvl5pPr marL="1828800" algn="l" defTabSz="457200" rtl="0" fontAlgn="base">
      <a:spcBef>
        <a:spcPct val="0"/>
      </a:spcBef>
      <a:spcAft>
        <a:spcPct val="0"/>
      </a:spcAft>
      <a:defRPr kern="1200">
        <a:solidFill>
          <a:schemeClr val="tx1"/>
        </a:solidFill>
        <a:latin typeface="Arial" pitchFamily="-111" charset="0"/>
        <a:ea typeface="ＭＳ Ｐゴシック" pitchFamily="-111" charset="-128"/>
        <a:cs typeface="ＭＳ Ｐゴシック" pitchFamily="-111" charset="-128"/>
      </a:defRPr>
    </a:lvl5pPr>
    <a:lvl6pPr marL="22860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6pPr>
    <a:lvl7pPr marL="27432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7pPr>
    <a:lvl8pPr marL="32004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8pPr>
    <a:lvl9pPr marL="3657600" algn="l" defTabSz="457200" rtl="0" eaLnBrk="1" latinLnBrk="0" hangingPunct="1">
      <a:defRPr kern="1200">
        <a:solidFill>
          <a:schemeClr val="tx1"/>
        </a:solidFill>
        <a:latin typeface="Arial" pitchFamily="-111" charset="0"/>
        <a:ea typeface="ＭＳ Ｐゴシック" pitchFamily="-111" charset="-128"/>
        <a:cs typeface="ＭＳ Ｐゴシック" pitchFamily="-111"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791" autoAdjust="0"/>
    <p:restoredTop sz="78852" autoAdjust="0"/>
  </p:normalViewPr>
  <p:slideViewPr>
    <p:cSldViewPr snapToGrid="0" snapToObjects="1">
      <p:cViewPr varScale="1">
        <p:scale>
          <a:sx n="122" d="100"/>
          <a:sy n="122" d="100"/>
        </p:scale>
        <p:origin x="-104" y="-848"/>
      </p:cViewPr>
      <p:guideLst>
        <p:guide orient="horz" pos="1800"/>
        <p:guide pos="2880"/>
      </p:guideLst>
    </p:cSldViewPr>
  </p:slideViewPr>
  <p:notesTextViewPr>
    <p:cViewPr>
      <p:scale>
        <a:sx n="100" d="100"/>
        <a:sy n="100" d="100"/>
      </p:scale>
      <p:origin x="0" y="0"/>
    </p:cViewPr>
  </p:notesTextViewPr>
  <p:sorterViewPr>
    <p:cViewPr>
      <p:scale>
        <a:sx n="200" d="100"/>
        <a:sy n="200" d="100"/>
      </p:scale>
      <p:origin x="0" y="96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 Id="rId2" Type="http://schemas.openxmlformats.org/officeDocument/2006/relationships/image" Target="../media/image25.emf"/><Relationship Id="rId3"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image" Target="../media/image65.png"/><Relationship Id="rId2" Type="http://schemas.openxmlformats.org/officeDocument/2006/relationships/image" Target="../media/image6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9.wmf"/><Relationship Id="rId2" Type="http://schemas.openxmlformats.org/officeDocument/2006/relationships/image" Target="../media/image80.png"/><Relationship Id="rId3" Type="http://schemas.openxmlformats.org/officeDocument/2006/relationships/image" Target="../media/image8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9.wmf"/><Relationship Id="rId4" Type="http://schemas.openxmlformats.org/officeDocument/2006/relationships/image" Target="../media/image100.wmf"/><Relationship Id="rId5" Type="http://schemas.openxmlformats.org/officeDocument/2006/relationships/image" Target="../media/image101.emf"/><Relationship Id="rId1" Type="http://schemas.openxmlformats.org/officeDocument/2006/relationships/image" Target="../media/image97.wmf"/><Relationship Id="rId2" Type="http://schemas.openxmlformats.org/officeDocument/2006/relationships/image" Target="../media/image9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wmf"/><Relationship Id="rId3" Type="http://schemas.openxmlformats.org/officeDocument/2006/relationships/image" Target="../media/image10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2.emf"/><Relationship Id="rId2" Type="http://schemas.openxmlformats.org/officeDocument/2006/relationships/image" Target="../media/image1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7" Type="http://schemas.openxmlformats.org/officeDocument/2006/relationships/image" Target="../media/image46.emf"/><Relationship Id="rId1" Type="http://schemas.openxmlformats.org/officeDocument/2006/relationships/image" Target="../media/image40.emf"/><Relationship Id="rId2"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image" Target="../media/image65.png"/><Relationship Id="rId2" Type="http://schemas.openxmlformats.org/officeDocument/2006/relationships/image" Target="../media/image6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4FEB1B40-082B-8649-A800-84FEE97D4B17}" type="datetime1">
              <a:rPr lang="en-US"/>
              <a:pPr>
                <a:defRPr/>
              </a:pPr>
              <a:t>12/08/15</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9B390D50-52C7-2B4E-8B41-EB2401625F16}" type="slidenum">
              <a:rPr lang="en-US"/>
              <a:pPr>
                <a:defRPr/>
              </a:pPr>
              <a:t>‹#›</a:t>
            </a:fld>
            <a:endParaRPr lang="en-US"/>
          </a:p>
        </p:txBody>
      </p:sp>
    </p:spTree>
    <p:extLst>
      <p:ext uri="{BB962C8B-B14F-4D97-AF65-F5344CB8AC3E}">
        <p14:creationId xmlns:p14="http://schemas.microsoft.com/office/powerpoint/2010/main" val="130421878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ＭＳ Ｐゴシック" pitchFamily="-109"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livepage.apple.com/"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latin typeface="Times New Roman" pitchFamily="-84" charset="0"/>
                <a:ea typeface="ＭＳ Ｐゴシック" charset="-128"/>
                <a:cs typeface="ＭＳ Ｐゴシック" charset="-128"/>
              </a:rPr>
              <a:t/>
            </a:r>
            <a:br>
              <a:rPr lang="en-US" smtClean="0">
                <a:latin typeface="Times New Roman" pitchFamily="-84" charset="0"/>
                <a:ea typeface="ＭＳ Ｐゴシック" charset="-128"/>
                <a:cs typeface="ＭＳ Ｐゴシック" charset="-128"/>
              </a:rPr>
            </a:br>
            <a:r>
              <a:rPr lang="en-US" smtClean="0">
                <a:latin typeface="Times New Roman" pitchFamily="-84" charset="0"/>
                <a:ea typeface="ＭＳ Ｐゴシック" charset="-128"/>
                <a:cs typeface="ＭＳ Ｐゴシック" charset="-128"/>
              </a:rPr>
              <a:t>We all have our theories of the origin of this mess. And we may also differ in the way we would like to see the solutions. But we all agree on one thing– it is the incerconnectedness of the system that is at the heart to wash away the problem with a single instruction.</a:t>
            </a:r>
          </a:p>
          <a:p>
            <a:endParaRPr lang="en-US" smtClean="0">
              <a:latin typeface="Times New Roman" pitchFamily="-84" charset="0"/>
              <a:ea typeface="ＭＳ Ｐゴシック" charset="-128"/>
              <a:cs typeface="ＭＳ Ｐゴシック" charset="-128"/>
            </a:endParaRPr>
          </a:p>
          <a:p>
            <a:endParaRPr lang="en-US" smtClean="0">
              <a:latin typeface="Times New Roman" pitchFamily="-84" charset="0"/>
              <a:ea typeface="ＭＳ Ｐゴシック" charset="-128"/>
              <a:cs typeface="ＭＳ Ｐゴシック" charset="-128"/>
            </a:endParaRPr>
          </a:p>
        </p:txBody>
      </p:sp>
      <p:sp>
        <p:nvSpPr>
          <p:cNvPr id="178180" name="Slide Number Placeholder 3"/>
          <p:cNvSpPr>
            <a:spLocks noGrp="1"/>
          </p:cNvSpPr>
          <p:nvPr>
            <p:ph type="sldNum" sz="quarter" idx="5"/>
          </p:nvPr>
        </p:nvSpPr>
        <p:spPr/>
        <p:txBody>
          <a:bodyPr/>
          <a:lstStyle/>
          <a:p>
            <a:pPr>
              <a:defRPr/>
            </a:pPr>
            <a:fld id="{792CE021-4CF5-DD4D-B20A-B1AB6D48AD1F}" type="slidenum">
              <a:rPr lang="en-US">
                <a:solidFill>
                  <a:prstClr val="black"/>
                </a:solidFill>
              </a:rPr>
              <a:pPr>
                <a:defRPr/>
              </a:p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ＭＳ Ｐゴシック" pitchFamily="-109" charset="-128"/>
                <a:cs typeface="ＭＳ Ｐゴシック" pitchFamily="-109" charset="-128"/>
              </a:rPr>
              <a:t>A carbon atom can share only four electrons with other atoms, hence no matter how we arrange these atoms relative to each other, in the resulting network a node can never have more than four links. Hence, hubs are forbidden and the scale-free property cannot emerge. The figure shows several carbon allotropes, each characterized by a different “network”, resulting in materials with different physical characteristics, like (a) diamond; (</a:t>
            </a:r>
            <a:r>
              <a:rPr lang="en-US" sz="1200" kern="1200" baseline="0" dirty="0" err="1" smtClean="0">
                <a:solidFill>
                  <a:schemeClr val="tx1"/>
                </a:solidFill>
                <a:latin typeface="+mn-lt"/>
                <a:ea typeface="ＭＳ Ｐゴシック" pitchFamily="-109" charset="-128"/>
                <a:cs typeface="ＭＳ Ｐゴシック" pitchFamily="-109" charset="-128"/>
              </a:rPr>
              <a:t>b</a:t>
            </a:r>
            <a:r>
              <a:rPr lang="en-US" sz="1200" kern="1200" baseline="0" dirty="0" smtClean="0">
                <a:solidFill>
                  <a:schemeClr val="tx1"/>
                </a:solidFill>
                <a:latin typeface="+mn-lt"/>
                <a:ea typeface="ＭＳ Ｐゴシック" pitchFamily="-109" charset="-128"/>
                <a:cs typeface="ＭＳ Ｐゴシック" pitchFamily="-109" charset="-128"/>
              </a:rPr>
              <a:t>) graphite; (</a:t>
            </a:r>
            <a:r>
              <a:rPr lang="en-US" sz="1200" kern="1200" baseline="0" dirty="0" err="1" smtClean="0">
                <a:solidFill>
                  <a:schemeClr val="tx1"/>
                </a:solidFill>
                <a:latin typeface="+mn-lt"/>
                <a:ea typeface="ＭＳ Ｐゴシック" pitchFamily="-109" charset="-128"/>
                <a:cs typeface="ＭＳ Ｐゴシック" pitchFamily="-109" charset="-128"/>
              </a:rPr>
              <a:t>c</a:t>
            </a:r>
            <a:r>
              <a:rPr lang="en-US" sz="1200" kern="1200" baseline="0" dirty="0" smtClean="0">
                <a:solidFill>
                  <a:schemeClr val="tx1"/>
                </a:solidFill>
                <a:latin typeface="+mn-lt"/>
                <a:ea typeface="ＭＳ Ｐゴシック" pitchFamily="-109" charset="-128"/>
                <a:cs typeface="ＭＳ Ｐゴシック" pitchFamily="-109" charset="-128"/>
              </a:rPr>
              <a:t>) </a:t>
            </a:r>
            <a:r>
              <a:rPr lang="en-US" sz="1200" kern="1200" baseline="0" dirty="0" err="1" smtClean="0">
                <a:solidFill>
                  <a:schemeClr val="tx1"/>
                </a:solidFill>
                <a:latin typeface="+mn-lt"/>
                <a:ea typeface="ＭＳ Ｐゴシック" pitchFamily="-109" charset="-128"/>
                <a:cs typeface="ＭＳ Ｐゴシック" pitchFamily="-109" charset="-128"/>
              </a:rPr>
              <a:t>lonsdaleite</a:t>
            </a:r>
            <a:r>
              <a:rPr lang="en-US" sz="1200" kern="1200" baseline="0" dirty="0" smtClean="0">
                <a:solidFill>
                  <a:schemeClr val="tx1"/>
                </a:solidFill>
                <a:latin typeface="+mn-lt"/>
                <a:ea typeface="ＭＳ Ｐゴシック" pitchFamily="-109" charset="-128"/>
                <a:cs typeface="ＭＳ Ｐゴシック" pitchFamily="-109" charset="-128"/>
              </a:rPr>
              <a:t>; (</a:t>
            </a:r>
            <a:r>
              <a:rPr lang="en-US" sz="1200" kern="1200" baseline="0" dirty="0" err="1" smtClean="0">
                <a:solidFill>
                  <a:schemeClr val="tx1"/>
                </a:solidFill>
                <a:latin typeface="+mn-lt"/>
                <a:ea typeface="ＭＳ Ｐゴシック" pitchFamily="-109" charset="-128"/>
                <a:cs typeface="ＭＳ Ｐゴシック" pitchFamily="-109" charset="-128"/>
              </a:rPr>
              <a:t>d</a:t>
            </a:r>
            <a:r>
              <a:rPr lang="en-US" sz="1200" kern="1200" baseline="0" dirty="0" smtClean="0">
                <a:solidFill>
                  <a:schemeClr val="tx1"/>
                </a:solidFill>
                <a:latin typeface="+mn-lt"/>
                <a:ea typeface="ＭＳ Ｐゴシック" pitchFamily="-109" charset="-128"/>
                <a:cs typeface="ＭＳ Ｐゴシック" pitchFamily="-109" charset="-128"/>
              </a:rPr>
              <a:t>) C60 (buckminsterfullerene); (</a:t>
            </a:r>
            <a:r>
              <a:rPr lang="en-US" sz="1200" kern="1200" baseline="0" dirty="0" err="1" smtClean="0">
                <a:solidFill>
                  <a:schemeClr val="tx1"/>
                </a:solidFill>
                <a:latin typeface="+mn-lt"/>
                <a:ea typeface="ＭＳ Ｐゴシック" pitchFamily="-109" charset="-128"/>
                <a:cs typeface="ＭＳ Ｐゴシック" pitchFamily="-109" charset="-128"/>
              </a:rPr>
              <a:t>e</a:t>
            </a:r>
            <a:r>
              <a:rPr lang="en-US" sz="1200" kern="1200" baseline="0" dirty="0" smtClean="0">
                <a:solidFill>
                  <a:schemeClr val="tx1"/>
                </a:solidFill>
                <a:latin typeface="+mn-lt"/>
                <a:ea typeface="ＭＳ Ｐゴシック" pitchFamily="-109" charset="-128"/>
                <a:cs typeface="ＭＳ Ｐゴシック" pitchFamily="-109" charset="-128"/>
              </a:rPr>
              <a:t>) C540 (a fullerene) (</a:t>
            </a:r>
            <a:r>
              <a:rPr lang="en-US" sz="1200" kern="1200" baseline="0" dirty="0" err="1" smtClean="0">
                <a:solidFill>
                  <a:schemeClr val="tx1"/>
                </a:solidFill>
                <a:latin typeface="+mn-lt"/>
                <a:ea typeface="ＭＳ Ｐゴシック" pitchFamily="-109" charset="-128"/>
                <a:cs typeface="ＭＳ Ｐゴシック" pitchFamily="-109" charset="-128"/>
              </a:rPr>
              <a:t>f</a:t>
            </a:r>
            <a:r>
              <a:rPr lang="en-US" sz="1200" kern="1200" baseline="0" dirty="0" smtClean="0">
                <a:solidFill>
                  <a:schemeClr val="tx1"/>
                </a:solidFill>
                <a:latin typeface="+mn-lt"/>
                <a:ea typeface="ＭＳ Ｐゴシック" pitchFamily="-109" charset="-128"/>
                <a:cs typeface="ＭＳ Ｐゴシック" pitchFamily="-109" charset="-128"/>
              </a:rPr>
              <a:t>) C70 (another fullerene); (</a:t>
            </a:r>
            <a:r>
              <a:rPr lang="en-US" sz="1200" kern="1200" baseline="0" dirty="0" err="1" smtClean="0">
                <a:solidFill>
                  <a:schemeClr val="tx1"/>
                </a:solidFill>
                <a:latin typeface="+mn-lt"/>
                <a:ea typeface="ＭＳ Ｐゴシック" pitchFamily="-109" charset="-128"/>
                <a:cs typeface="ＭＳ Ｐゴシック" pitchFamily="-109" charset="-128"/>
              </a:rPr>
              <a:t>g</a:t>
            </a:r>
            <a:r>
              <a:rPr lang="en-US" sz="1200" kern="1200" baseline="0" dirty="0" smtClean="0">
                <a:solidFill>
                  <a:schemeClr val="tx1"/>
                </a:solidFill>
                <a:latin typeface="+mn-lt"/>
                <a:ea typeface="ＭＳ Ｐゴシック" pitchFamily="-109" charset="-128"/>
                <a:cs typeface="ＭＳ Ｐゴシック" pitchFamily="-109" charset="-128"/>
              </a:rPr>
              <a:t>) amorphous carbon; (</a:t>
            </a:r>
            <a:r>
              <a:rPr lang="en-US" sz="1200" kern="1200" baseline="0" dirty="0" err="1" smtClean="0">
                <a:solidFill>
                  <a:schemeClr val="tx1"/>
                </a:solidFill>
                <a:latin typeface="+mn-lt"/>
                <a:ea typeface="ＭＳ Ｐゴシック" pitchFamily="-109" charset="-128"/>
                <a:cs typeface="ＭＳ Ｐゴシック" pitchFamily="-109" charset="-128"/>
              </a:rPr>
              <a:t>h</a:t>
            </a:r>
            <a:r>
              <a:rPr lang="en-US" sz="1200" kern="1200" baseline="0" dirty="0" smtClean="0">
                <a:solidFill>
                  <a:schemeClr val="tx1"/>
                </a:solidFill>
                <a:latin typeface="+mn-lt"/>
                <a:ea typeface="ＭＳ Ｐゴシック" pitchFamily="-109" charset="-128"/>
                <a:cs typeface="ＭＳ Ｐゴシック" pitchFamily="-109" charset="-128"/>
              </a:rPr>
              <a:t>) single-walled carbon </a:t>
            </a:r>
            <a:r>
              <a:rPr lang="en-US" sz="1200" kern="1200" baseline="0" dirty="0" err="1" smtClean="0">
                <a:solidFill>
                  <a:schemeClr val="tx1"/>
                </a:solidFill>
                <a:latin typeface="+mn-lt"/>
                <a:ea typeface="ＭＳ Ｐゴシック" pitchFamily="-109" charset="-128"/>
                <a:cs typeface="ＭＳ Ｐゴシック" pitchFamily="-109" charset="-128"/>
              </a:rPr>
              <a:t>nanotube</a:t>
            </a:r>
            <a:r>
              <a:rPr lang="en-US" sz="1200" kern="1200" baseline="0" dirty="0" smtClean="0">
                <a:solidFill>
                  <a:schemeClr val="tx1"/>
                </a:solidFill>
                <a:latin typeface="+mn-lt"/>
                <a:ea typeface="ＭＳ Ｐゴシック" pitchFamily="-109" charset="-128"/>
                <a:cs typeface="ＭＳ Ｐゴシック" pitchFamily="-109" charset="-128"/>
              </a:rPr>
              <a:t>. After </a:t>
            </a:r>
            <a:r>
              <a:rPr lang="en-US" sz="1200" u="sng" kern="1200" baseline="0" dirty="0" smtClean="0">
                <a:solidFill>
                  <a:schemeClr val="tx1"/>
                </a:solidFill>
                <a:latin typeface="+mn-lt"/>
                <a:ea typeface="ＭＳ Ｐゴシック" pitchFamily="-109" charset="-128"/>
                <a:cs typeface="ＭＳ Ｐゴシック" pitchFamily="-109" charset="-128"/>
                <a:hlinkClick r:id="rId3"/>
              </a:rPr>
              <a:t>http://www.thenanoage.com/Figures/Eight_Allotropes_of_Carbon.png</a:t>
            </a:r>
            <a:endParaRPr lang="en-US" sz="1200" kern="1200" baseline="0" dirty="0" smtClean="0">
              <a:solidFill>
                <a:schemeClr val="tx1"/>
              </a:solidFill>
              <a:latin typeface="+mn-lt"/>
              <a:ea typeface="ＭＳ Ｐゴシック" pitchFamily="-109" charset="-128"/>
              <a:cs typeface="ＭＳ Ｐゴシック" pitchFamily="-109" charset="-128"/>
            </a:endParaRPr>
          </a:p>
          <a:p>
            <a:endParaRPr lang="en-US" sz="1200" kern="1200" baseline="0" dirty="0" smtClean="0">
              <a:solidFill>
                <a:schemeClr val="tx1"/>
              </a:solidFill>
              <a:latin typeface="+mn-lt"/>
              <a:ea typeface="ＭＳ Ｐゴシック" pitchFamily="-109" charset="-128"/>
              <a:cs typeface="ＭＳ Ｐゴシック" pitchFamily="-109" charset="-128"/>
            </a:endParaRPr>
          </a:p>
          <a:p>
            <a:r>
              <a:rPr lang="en-US" sz="1200" kern="1200" baseline="0" dirty="0" smtClean="0">
                <a:solidFill>
                  <a:schemeClr val="tx1"/>
                </a:solidFill>
                <a:latin typeface="+mn-lt"/>
                <a:ea typeface="ＭＳ Ｐゴシック" pitchFamily="-109" charset="-128"/>
                <a:cs typeface="ＭＳ Ｐゴシック" pitchFamily="-109" charset="-128"/>
              </a:rPr>
              <a:t>The ubiquity of the scale-free property does not mean that </a:t>
            </a:r>
            <a:r>
              <a:rPr lang="en-US" sz="1200" i="1" kern="1200" baseline="0" dirty="0" smtClean="0">
                <a:solidFill>
                  <a:schemeClr val="tx1"/>
                </a:solidFill>
                <a:latin typeface="+mn-lt"/>
                <a:ea typeface="ＭＳ Ｐゴシック" pitchFamily="-109" charset="-128"/>
                <a:cs typeface="ＭＳ Ｐゴシック" pitchFamily="-109" charset="-128"/>
              </a:rPr>
              <a:t>all real networks are scale-free. Indeed, several important networks do not share this </a:t>
            </a:r>
            <a:r>
              <a:rPr lang="en-US" sz="1200" i="1" kern="1200" baseline="0" dirty="0" err="1" smtClean="0">
                <a:solidFill>
                  <a:schemeClr val="tx1"/>
                </a:solidFill>
                <a:latin typeface="+mn-lt"/>
                <a:ea typeface="ＭＳ Ｐゴシック" pitchFamily="-109" charset="-128"/>
                <a:cs typeface="ＭＳ Ｐゴシック" pitchFamily="-109" charset="-128"/>
              </a:rPr>
              <a:t>property:Networks</a:t>
            </a:r>
            <a:r>
              <a:rPr lang="en-US" sz="1200" i="1" kern="1200" baseline="0" dirty="0" smtClean="0">
                <a:solidFill>
                  <a:schemeClr val="tx1"/>
                </a:solidFill>
                <a:latin typeface="+mn-lt"/>
                <a:ea typeface="ＭＳ Ｐゴシック" pitchFamily="-109" charset="-128"/>
                <a:cs typeface="ＭＳ Ｐゴシック" pitchFamily="-109" charset="-128"/>
              </a:rPr>
              <a:t> appearing in material science, like the network describing the bonds between the atoms in crystalline or amorphous materials, where each node has exactly the same </a:t>
            </a:r>
            <a:r>
              <a:rPr lang="en-US" sz="1200" i="1" kern="1200" baseline="0" dirty="0" err="1" smtClean="0">
                <a:solidFill>
                  <a:schemeClr val="tx1"/>
                </a:solidFill>
                <a:latin typeface="+mn-lt"/>
                <a:ea typeface="ＭＳ Ｐゴシック" pitchFamily="-109" charset="-128"/>
                <a:cs typeface="ＭＳ Ｐゴシック" pitchFamily="-109" charset="-128"/>
              </a:rPr>
              <a:t>degree.The</a:t>
            </a:r>
            <a:r>
              <a:rPr lang="en-US" sz="1200" i="1" kern="1200" baseline="0" dirty="0" smtClean="0">
                <a:solidFill>
                  <a:schemeClr val="tx1"/>
                </a:solidFill>
                <a:latin typeface="+mn-lt"/>
                <a:ea typeface="ＭＳ Ｐゴシック" pitchFamily="-109" charset="-128"/>
                <a:cs typeface="ＭＳ Ｐゴシック" pitchFamily="-109" charset="-128"/>
              </a:rPr>
              <a:t> neural network of the </a:t>
            </a:r>
            <a:r>
              <a:rPr lang="en-US" sz="1200" i="1" kern="1200" baseline="0" dirty="0" err="1" smtClean="0">
                <a:solidFill>
                  <a:schemeClr val="tx1"/>
                </a:solidFill>
                <a:latin typeface="+mn-lt"/>
                <a:ea typeface="ＭＳ Ｐゴシック" pitchFamily="-109" charset="-128"/>
                <a:cs typeface="ＭＳ Ｐゴシック" pitchFamily="-109" charset="-128"/>
              </a:rPr>
              <a:t>C.elegans</a:t>
            </a:r>
            <a:r>
              <a:rPr lang="en-US" sz="1200" i="1" kern="1200" baseline="0" dirty="0" smtClean="0">
                <a:solidFill>
                  <a:schemeClr val="tx1"/>
                </a:solidFill>
                <a:latin typeface="+mn-lt"/>
                <a:ea typeface="ＭＳ Ｐゴシック" pitchFamily="-109" charset="-128"/>
                <a:cs typeface="ＭＳ Ｐゴシック" pitchFamily="-109" charset="-128"/>
              </a:rPr>
              <a:t> worm. The power grid, consisting of generators and switches connected by transmission </a:t>
            </a:r>
            <a:r>
              <a:rPr lang="en-US" sz="1200" i="1" kern="1200" baseline="0" dirty="0" err="1" smtClean="0">
                <a:solidFill>
                  <a:schemeClr val="tx1"/>
                </a:solidFill>
                <a:latin typeface="+mn-lt"/>
                <a:ea typeface="ＭＳ Ｐゴシック" pitchFamily="-109" charset="-128"/>
                <a:cs typeface="ＭＳ Ｐゴシック" pitchFamily="-109" charset="-128"/>
              </a:rPr>
              <a:t>lines.For</a:t>
            </a:r>
            <a:r>
              <a:rPr lang="en-US" sz="1200" i="1" kern="1200" baseline="0" dirty="0" smtClean="0">
                <a:solidFill>
                  <a:schemeClr val="tx1"/>
                </a:solidFill>
                <a:latin typeface="+mn-lt"/>
                <a:ea typeface="ＭＳ Ｐゴシック" pitchFamily="-109" charset="-128"/>
                <a:cs typeface="ＭＳ Ｐゴシック" pitchFamily="-109" charset="-128"/>
              </a:rPr>
              <a:t> the scale-free property to emerge the nodes need to have the capacity to link to an arbitrary number of other nodes. These links do not need to be simultaneous: we do not constantly chat with each of our acquaintances and a protein in the cell does not simultaneously bind to each of its potential interaction partners. In general the scale-free property is absent in systems that have a limitation in the number of links a node can have, as such limitations limit the size of the hubs.  As illustrated in the image, such limitations are common in materials, explaining why they cannot develop a scale-free topology.</a:t>
            </a:r>
          </a:p>
          <a:p>
            <a:endParaRPr lang="en-US" sz="1200" i="1" kern="1200" baseline="0" dirty="0" smtClean="0">
              <a:solidFill>
                <a:schemeClr val="tx1"/>
              </a:solidFill>
              <a:latin typeface="+mn-lt"/>
              <a:ea typeface="ＭＳ Ｐゴシック" pitchFamily="-109" charset="-128"/>
              <a:cs typeface="ＭＳ Ｐゴシック" pitchFamily="-109" charset="-128"/>
            </a:endParaRPr>
          </a:p>
          <a:p>
            <a:endParaRPr lang="en-US" dirty="0"/>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44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Much of our intuition about distance is based on our experience with the phys- ical space, or distances in regular lattices. These do not display the small world phenomenon. Indeed, for a one-dimensional lattice (a line of length N) the network diameter and the average path length scale linearly with N: dmax ∼ ⟨d⟩ ∼ N. For a square lattice dmax ∼ ⟨d⟩ ∼ N1/2 and for a cubic lattice dmax ∼ ⟨d⟩ ∼ N1/3. In general, for a d-dimensional lattice we have dmax ∼ ⟨d⟩ ∼ N1/d. This polynomial form predicts a much faster increase than the logarithmic form Eq. (23) for a random network, indicating that in regular lattices the path lengths are significantly longer than in a random net- work. This difference is illustrated in the figure above that shows the predicted N-dependence of ⟨d⟩ (or dmax), for various regular and random networks. The right panel shows the same dependence on a log-log scale. For example, if the social network would form a regular 2d lattice, where each individual knows only those in its immediate physical vicinity, the typical distance between two randomly chosen individuals would be roughly (7 × 107)1/2 = 83, 666. Even if we correct for the fact that a person has about 1,000 acquaintances, not four, the average separation will be orders of magnitude larger than predicted by Eq. (22).</a:t>
            </a:r>
            <a:br>
              <a:rPr lang="en-US">
                <a:latin typeface="Calibri" charset="0"/>
                <a:ea typeface="ＭＳ Ｐゴシック" charset="0"/>
                <a:cs typeface="ＭＳ Ｐゴシック" charset="0"/>
              </a:rPr>
            </a:br>
            <a:r>
              <a:rPr lang="en-US">
                <a:latin typeface="Calibri" charset="0"/>
                <a:ea typeface="ＭＳ Ｐゴシック" charset="0"/>
                <a:cs typeface="ＭＳ Ｐゴシック" charset="0"/>
              </a:rPr>
              <a:t>Many laws of nature rely on precise distance measures: Newton</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law of gravi- tation is expressed in terms of the distance between two planets; the likelihood of two individuals to know each other decreases rapidly with the physical dis- tance between them. In networks the path length plays the role of the physical distance. Yet, as the path length depends on logN, many systems can have comparable diameter, making it difficult to distinguish them based on their average or maximum path length. </a:t>
            </a:r>
          </a:p>
          <a:p>
            <a:endParaRPr lang="en-US">
              <a:latin typeface="Calibri" charset="0"/>
              <a:ea typeface="ＭＳ Ｐゴシック" charset="0"/>
              <a:cs typeface="ＭＳ Ｐゴシック" charset="0"/>
            </a:endParaRPr>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277C66E-4C2A-DC4B-B553-97FBAF923A78}" type="slidenum">
              <a:rPr lang="en-US" sz="1200">
                <a:solidFill>
                  <a:prstClr val="black"/>
                </a:solidFill>
                <a:latin typeface="Calibri" charset="0"/>
              </a:rPr>
              <a:pPr eaLnBrk="1" hangingPunct="1"/>
              <a:t>48</a:t>
            </a:fld>
            <a:endParaRPr lang="en-US" sz="1200">
              <a:solidFill>
                <a:prstClr val="black"/>
              </a:solidFill>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err="1" smtClean="0"/>
              <a:t>textbf{Box</a:t>
            </a:r>
            <a:r>
              <a:rPr lang="en-US" dirty="0" smtClean="0"/>
              <a:t> 4: </a:t>
            </a:r>
            <a:r>
              <a:rPr lang="en-US" dirty="0" err="1" smtClean="0"/>
              <a:t>Graphicality</a:t>
            </a:r>
            <a:r>
              <a:rPr lang="en-US" dirty="0" smtClean="0"/>
              <a:t> and the impossibility of networks with $\gamma &lt; 2$.} </a:t>
            </a:r>
          </a:p>
          <a:p>
            <a:endParaRPr lang="en-US" dirty="0" smtClean="0"/>
          </a:p>
          <a:p>
            <a:r>
              <a:rPr lang="en-US" dirty="0" smtClean="0"/>
              <a:t>To see why we lack networks with $\gamma &lt; 2$, we need to attempt to build a scale-free network with $\gamma &lt; 2$. For this we first generate a degree sequence by generating $N$ numbers from a $</a:t>
            </a:r>
            <a:r>
              <a:rPr lang="en-US" dirty="0" err="1" smtClean="0"/>
              <a:t>p_k</a:t>
            </a:r>
            <a:r>
              <a:rPr lang="en-US" dirty="0" smtClean="0"/>
              <a:t>$ distribution with the selected $\gamma$. That is, we pick $N$ random numbers, $k_1, k_2, \dots, </a:t>
            </a:r>
            <a:r>
              <a:rPr lang="en-US" dirty="0" err="1" smtClean="0"/>
              <a:t>k_N</a:t>
            </a:r>
            <a:r>
              <a:rPr lang="en-US" dirty="0" smtClean="0"/>
              <a:t>$, from the $</a:t>
            </a:r>
            <a:r>
              <a:rPr lang="en-US" dirty="0" err="1" smtClean="0"/>
              <a:t>p_k</a:t>
            </a:r>
            <a:r>
              <a:rPr lang="en-US" dirty="0" smtClean="0"/>
              <a:t>$, corresponding to the degree of the nodes in the network, as shown in (a). Next we connect the stubs to each other, obtaining the network. </a:t>
            </a:r>
          </a:p>
          <a:p>
            <a:endParaRPr lang="en-US" dirty="0" smtClean="0"/>
          </a:p>
          <a:p>
            <a:r>
              <a:rPr lang="en-US" dirty="0" smtClean="0"/>
              <a:t>Yet, not all degree sequences can be turned into a network. For example, if the number of stubs is odd, there will be always one stub unmatched, as shown in (</a:t>
            </a:r>
            <a:r>
              <a:rPr lang="en-US" dirty="0" err="1" smtClean="0"/>
              <a:t>b</a:t>
            </a:r>
            <a:r>
              <a:rPr lang="en-US" dirty="0" smtClean="0"/>
              <a:t>). The degree sequences that can be turned into simple graphs are called {graphical} \cite{Erdos_Matematikai-Lapok_1960}. </a:t>
            </a:r>
          </a:p>
          <a:p>
            <a:endParaRPr lang="en-US" dirty="0" smtClean="0"/>
          </a:p>
          <a:p>
            <a:r>
              <a:rPr lang="en-US" dirty="0" err="1" smtClean="0"/>
              <a:t>Graphicality</a:t>
            </a:r>
            <a:r>
              <a:rPr lang="en-US" dirty="0" smtClean="0"/>
              <a:t> can be tested with an algorithm proposed by </a:t>
            </a:r>
            <a:r>
              <a:rPr lang="en-US" dirty="0" err="1" smtClean="0"/>
              <a:t>Erd\H{o}s</a:t>
            </a:r>
            <a:r>
              <a:rPr lang="en-US" dirty="0" smtClean="0"/>
              <a:t> and </a:t>
            </a:r>
            <a:r>
              <a:rPr lang="en-US" dirty="0" err="1" smtClean="0"/>
              <a:t>Gallai</a:t>
            </a:r>
            <a:r>
              <a:rPr lang="en-US" dirty="0" smtClean="0"/>
              <a:t> \cite{Erdos_Matematikai-Lapok_1960, Del-Genio_PLoS-ONE_2010} based on a theorem by Havel and </a:t>
            </a:r>
            <a:r>
              <a:rPr lang="en-US" dirty="0" err="1" smtClean="0"/>
              <a:t>Hakimi</a:t>
            </a:r>
            <a:r>
              <a:rPr lang="en-US" dirty="0" smtClean="0"/>
              <a:t> \cite{Havel_Casopis-Pest-Mat_1955, Hakimi_SIAM-J-Appl-Math_1962}. The algorithms indicate that all networks with $\gamma &gt; 2$ are graphical, that is, any degree sequence generated with $\gamma &gt;2$ can be turned into a scale-free network. The number of graphical degree sequences drops to zero for $\gamma&lt;2$ (see Figure \</a:t>
            </a:r>
            <a:r>
              <a:rPr lang="en-US" dirty="0" err="1" smtClean="0"/>
              <a:t>ref{F-SF-Graphicality}b</a:t>
            </a:r>
            <a:r>
              <a:rPr lang="en-US" dirty="0" smtClean="0"/>
              <a:t>), meaning that in this regime the degree sequences simply can not be turned into networks. </a:t>
            </a:r>
          </a:p>
          <a:p>
            <a:endParaRPr lang="en-US" dirty="0" smtClean="0"/>
          </a:p>
          <a:p>
            <a:r>
              <a:rPr lang="en-US" dirty="0" smtClean="0"/>
              <a:t>The reason for the lack of </a:t>
            </a:r>
            <a:r>
              <a:rPr lang="en-US" dirty="0" err="1" smtClean="0"/>
              <a:t>graphicality</a:t>
            </a:r>
            <a:r>
              <a:rPr lang="en-US" dirty="0" smtClean="0"/>
              <a:t> can be found in Eq. (\</a:t>
            </a:r>
            <a:r>
              <a:rPr lang="en-US" dirty="0" err="1" smtClean="0"/>
              <a:t>ref{K_max_Sim_K_min</a:t>
            </a:r>
            <a:r>
              <a:rPr lang="en-US" dirty="0" smtClean="0"/>
              <a:t>}). For $\gamma&lt;2$ the exponent $\frac{1}{(\gamma-1)}$ is larger than one, hence for networks in this regime the largest hub grows faster than the network size $N$. In a simple graph a node can have at most one link to any other node, hence the degree of the largest hub cannot exceed $N-1$. According to (\</a:t>
            </a:r>
            <a:r>
              <a:rPr lang="en-US" dirty="0" err="1" smtClean="0"/>
              <a:t>ref{K_max_Sim_K_min</a:t>
            </a:r>
            <a:r>
              <a:rPr lang="en-US" dirty="0" smtClean="0"/>
              <a:t>}), for sufficiently large $N$, the largest hub is supposed to have more links than $N-1$, hence it will not find enough nodes to link to, leading to the breakdown of </a:t>
            </a:r>
            <a:r>
              <a:rPr lang="en-US" dirty="0" err="1" smtClean="0"/>
              <a:t>graphicality</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53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a:defRPr/>
            </a:pPr>
            <a:r>
              <a:rPr lang="en-US" dirty="0" smtClean="0">
                <a:ea typeface="+mn-ea"/>
                <a:cs typeface="+mn-cs"/>
              </a:rPr>
              <a:t>Nowhere is the impact of network thinking more evident than in the scientific community. The most prominent scientific journals, from </a:t>
            </a:r>
            <a:r>
              <a:rPr lang="en-US" i="1" dirty="0" smtClean="0">
                <a:ea typeface="+mn-ea"/>
                <a:cs typeface="+mn-cs"/>
              </a:rPr>
              <a:t>Nature </a:t>
            </a:r>
            <a:r>
              <a:rPr lang="en-US" dirty="0" smtClean="0">
                <a:ea typeface="+mn-ea"/>
                <a:cs typeface="+mn-cs"/>
              </a:rPr>
              <a:t>and </a:t>
            </a:r>
            <a:r>
              <a:rPr lang="en-US" i="1" dirty="0" smtClean="0">
                <a:ea typeface="+mn-ea"/>
                <a:cs typeface="+mn-cs"/>
              </a:rPr>
              <a:t>Science </a:t>
            </a:r>
            <a:r>
              <a:rPr lang="en-US" dirty="0" smtClean="0">
                <a:ea typeface="+mn-ea"/>
                <a:cs typeface="+mn-cs"/>
              </a:rPr>
              <a:t>to </a:t>
            </a:r>
            <a:r>
              <a:rPr lang="en-US" i="1" dirty="0" smtClean="0">
                <a:ea typeface="+mn-ea"/>
                <a:cs typeface="+mn-cs"/>
              </a:rPr>
              <a:t>Cell </a:t>
            </a:r>
            <a:r>
              <a:rPr lang="en-US" dirty="0" smtClean="0">
                <a:ea typeface="+mn-ea"/>
                <a:cs typeface="+mn-cs"/>
              </a:rPr>
              <a:t>and </a:t>
            </a:r>
            <a:r>
              <a:rPr lang="en-US" i="1" dirty="0" smtClean="0">
                <a:ea typeface="+mn-ea"/>
                <a:cs typeface="+mn-cs"/>
              </a:rPr>
              <a:t>PNAS</a:t>
            </a:r>
            <a:r>
              <a:rPr lang="en-US" dirty="0" smtClean="0">
                <a:ea typeface="+mn-ea"/>
                <a:cs typeface="+mn-cs"/>
              </a:rPr>
              <a:t>, have devoted special issues, reviews, or editorials address- </a:t>
            </a:r>
            <a:r>
              <a:rPr lang="en-US" dirty="0" err="1" smtClean="0">
                <a:ea typeface="+mn-ea"/>
                <a:cs typeface="+mn-cs"/>
              </a:rPr>
              <a:t>ing</a:t>
            </a:r>
            <a:r>
              <a:rPr lang="en-US" dirty="0" smtClean="0">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dirty="0" err="1" smtClean="0">
                <a:ea typeface="+mn-ea"/>
                <a:cs typeface="+mn-cs"/>
              </a:rPr>
              <a:t>sci</a:t>
            </a:r>
            <a:r>
              <a:rPr lang="en-US" dirty="0" smtClean="0">
                <a:ea typeface="+mn-ea"/>
                <a:cs typeface="+mn-cs"/>
              </a:rPr>
              <a:t>- </a:t>
            </a:r>
            <a:r>
              <a:rPr lang="en-US" dirty="0" err="1" smtClean="0">
                <a:ea typeface="+mn-ea"/>
                <a:cs typeface="+mn-cs"/>
              </a:rPr>
              <a:t>ence</a:t>
            </a:r>
            <a:r>
              <a:rPr lang="en-US" dirty="0" smtClean="0">
                <a:ea typeface="+mn-ea"/>
                <a:cs typeface="+mn-cs"/>
              </a:rPr>
              <a:t>. A successful network science meeting series, called </a:t>
            </a:r>
            <a:r>
              <a:rPr lang="en-US" i="1" dirty="0" err="1" smtClean="0">
                <a:ea typeface="+mn-ea"/>
                <a:cs typeface="+mn-cs"/>
              </a:rPr>
              <a:t>NetSci</a:t>
            </a:r>
            <a:r>
              <a:rPr lang="en-US" dirty="0" smtClean="0">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5"/>
          </p:nvPr>
        </p:nvSpPr>
        <p:spPr/>
        <p:txBody>
          <a:bodyPr/>
          <a:lstStyle/>
          <a:p>
            <a:pPr>
              <a:defRPr/>
            </a:pPr>
            <a:fld id="{7F780C5A-C0DB-4C4A-A5CA-20E8AFA659A7}" type="slidenum">
              <a:rPr lang="en-US" smtClean="0">
                <a:solidFill>
                  <a:prstClr val="black"/>
                </a:solidFill>
              </a:rPr>
              <a:pPr>
                <a:defRPr/>
              </a:pPr>
              <a:t>70</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latin typeface="Times New Roman" pitchFamily="-111" charset="0"/>
                <a:ea typeface="ＭＳ Ｐゴシック" pitchFamily="-111" charset="-128"/>
                <a:cs typeface="ＭＳ Ｐゴシック" pitchFamily="-111" charset="-128"/>
              </a:rPr>
              <a:t>There appears to be little difference between them at the first look. Yet. There is some quite relevant different: the at high degrees the power law curve is always higher than the exponential.</a:t>
            </a:r>
          </a:p>
          <a:p>
            <a:r>
              <a:rPr lang="en-US" smtClean="0">
                <a:latin typeface="Times New Roman" pitchFamily="-111" charset="0"/>
                <a:ea typeface="ＭＳ Ｐゴシック" pitchFamily="-111" charset="-128"/>
                <a:cs typeface="ＭＳ Ｐゴシック" pitchFamily="-111" charset="-128"/>
              </a:rPr>
              <a:t> </a:t>
            </a:r>
          </a:p>
        </p:txBody>
      </p:sp>
      <p:sp>
        <p:nvSpPr>
          <p:cNvPr id="53252" name="Slide Number Placeholder 3"/>
          <p:cNvSpPr>
            <a:spLocks noGrp="1"/>
          </p:cNvSpPr>
          <p:nvPr>
            <p:ph type="sldNum" sz="quarter" idx="5"/>
          </p:nvPr>
        </p:nvSpPr>
        <p:spPr/>
        <p:txBody>
          <a:bodyPr/>
          <a:lstStyle/>
          <a:p>
            <a:pPr>
              <a:defRPr/>
            </a:pPr>
            <a:fld id="{46BB27B2-5C02-0248-99C9-1576E61A0D45}" type="slidenum">
              <a:rPr lang="en-US" smtClean="0"/>
              <a:pPr>
                <a:defRPr/>
              </a:pPr>
              <a:t>6</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err="1" smtClean="0">
                <a:solidFill>
                  <a:schemeClr val="tx1"/>
                </a:solidFill>
                <a:latin typeface="+mn-lt"/>
                <a:ea typeface="ＭＳ Ｐゴシック" pitchFamily="-109" charset="-128"/>
                <a:cs typeface="ＭＳ Ｐゴシック" pitchFamily="-109" charset="-128"/>
              </a:rPr>
              <a:t>Vilfredo</a:t>
            </a:r>
            <a:r>
              <a:rPr lang="en-US" sz="1200" kern="1200" baseline="0" dirty="0" smtClean="0">
                <a:solidFill>
                  <a:schemeClr val="tx1"/>
                </a:solidFill>
                <a:latin typeface="+mn-lt"/>
                <a:ea typeface="ＭＳ Ｐゴシック" pitchFamily="-109" charset="-128"/>
                <a:cs typeface="ＭＳ Ｐゴシック" pitchFamily="-109" charset="-128"/>
              </a:rPr>
              <a:t> Pareto, a 19th century economist, noticed that in Italy a few wealthy individuals earned most of the money, while the majority of the population earned rather small amounts. He connected this disparity to the observation that incomes follow a power law, representing the first known report of a power law distribution [3]. His finding entered the popular literature as the 80/20 rule: roughly 80 percent of money is earned by only 20 percent of the population. The 80/20 emerges in many areas, like management, stating that 80 percent of profits are produced by only 20 percent of the employees or that 80 percent of decisions are made during 20 percent of meeting time. They are present in networks as well: 80 percent of links on the Web point to only 15 percent of </a:t>
            </a:r>
            <a:r>
              <a:rPr lang="en-US" sz="1200" kern="1200" baseline="0" dirty="0" err="1" smtClean="0">
                <a:solidFill>
                  <a:schemeClr val="tx1"/>
                </a:solidFill>
                <a:latin typeface="+mn-lt"/>
                <a:ea typeface="ＭＳ Ｐゴシック" pitchFamily="-109" charset="-128"/>
                <a:cs typeface="ＭＳ Ｐゴシック" pitchFamily="-109" charset="-128"/>
              </a:rPr>
              <a:t>webpages</a:t>
            </a:r>
            <a:r>
              <a:rPr lang="en-US" sz="1200" kern="1200" baseline="0" dirty="0" smtClean="0">
                <a:solidFill>
                  <a:schemeClr val="tx1"/>
                </a:solidFill>
                <a:latin typeface="+mn-lt"/>
                <a:ea typeface="ＭＳ Ｐゴシック" pitchFamily="-109" charset="-128"/>
                <a:cs typeface="ＭＳ Ｐゴシック" pitchFamily="-109" charset="-128"/>
              </a:rPr>
              <a:t>; 80 percent of citations go to only 38 percent of scientists; 80 percent of links in Hollywood are connected to 30 percent of actors [4]. Typically all quantities obeying the 80/20 rule follow a power law distribution. During the 2009 economic crisis power laws have gained a new meaning: the Occupy Wall Street Movement highlighted the fact that in the US 1% of the population earns a disproportionate 15% of the total US income. This 1% effect, a signature of a profound income disparity, is again a natural consequence of the power law nature of the income distribution.</a:t>
            </a:r>
            <a:endParaRPr lang="en-US" dirty="0"/>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latin typeface="Times New Roman" pitchFamily="-111" charset="0"/>
                <a:ea typeface="ＭＳ Ｐゴシック" pitchFamily="-111" charset="-128"/>
                <a:cs typeface="ＭＳ Ｐゴシック" pitchFamily="-111" charset="-128"/>
              </a:rPr>
              <a:t>There appears to be little difference between them at the first look. Yet. There is some quite relevant different: the at high degrees the power law curve is always higher than the exponential.</a:t>
            </a:r>
          </a:p>
          <a:p>
            <a:r>
              <a:rPr lang="en-US" smtClean="0">
                <a:latin typeface="Times New Roman" pitchFamily="-111" charset="0"/>
                <a:ea typeface="ＭＳ Ｐゴシック" pitchFamily="-111" charset="-128"/>
                <a:cs typeface="ＭＳ Ｐゴシック" pitchFamily="-111" charset="-128"/>
              </a:rPr>
              <a:t> </a:t>
            </a:r>
          </a:p>
        </p:txBody>
      </p:sp>
      <p:sp>
        <p:nvSpPr>
          <p:cNvPr id="53252" name="Slide Number Placeholder 3"/>
          <p:cNvSpPr>
            <a:spLocks noGrp="1"/>
          </p:cNvSpPr>
          <p:nvPr>
            <p:ph type="sldNum" sz="quarter" idx="5"/>
          </p:nvPr>
        </p:nvSpPr>
        <p:spPr/>
        <p:txBody>
          <a:bodyPr/>
          <a:lstStyle/>
          <a:p>
            <a:pPr>
              <a:defRPr/>
            </a:pPr>
            <a:fld id="{46BB27B2-5C02-0248-99C9-1576E61A0D45}" type="slidenum">
              <a:rPr lang="en-US" smtClean="0"/>
              <a:pPr>
                <a:defRPr/>
              </a:pPr>
              <a:t>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latin typeface="Times New Roman" pitchFamily="-111" charset="0"/>
                <a:ea typeface="ＭＳ Ｐゴシック" pitchFamily="-111" charset="-128"/>
                <a:cs typeface="ＭＳ Ｐゴシック" pitchFamily="-111" charset="-128"/>
              </a:rPr>
              <a:t>There appears to be little difference between them at the first look. Yet. There is some quite relevant different: the at high degrees the power law curve is always higher than the exponential.</a:t>
            </a:r>
          </a:p>
          <a:p>
            <a:r>
              <a:rPr lang="en-US" dirty="0" smtClean="0">
                <a:latin typeface="Times New Roman" pitchFamily="-111" charset="0"/>
                <a:ea typeface="ＭＳ Ｐゴシック" pitchFamily="-111" charset="-128"/>
                <a:cs typeface="ＭＳ Ｐゴシック" pitchFamily="-111" charset="-128"/>
              </a:rPr>
              <a:t> </a:t>
            </a:r>
          </a:p>
        </p:txBody>
      </p:sp>
      <p:sp>
        <p:nvSpPr>
          <p:cNvPr id="53252" name="Slide Number Placeholder 3"/>
          <p:cNvSpPr>
            <a:spLocks noGrp="1"/>
          </p:cNvSpPr>
          <p:nvPr>
            <p:ph type="sldNum" sz="quarter" idx="5"/>
          </p:nvPr>
        </p:nvSpPr>
        <p:spPr/>
        <p:txBody>
          <a:bodyPr/>
          <a:lstStyle/>
          <a:p>
            <a:pPr>
              <a:defRPr/>
            </a:pPr>
            <a:fld id="{46BB27B2-5C02-0248-99C9-1576E61A0D45}" type="slidenum">
              <a:rPr lang="en-US" smtClean="0"/>
              <a:pPr>
                <a:defRPr/>
              </a:pPr>
              <a:t>10</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latin typeface="Times New Roman" pitchFamily="-111" charset="0"/>
                <a:ea typeface="ＭＳ Ｐゴシック" pitchFamily="-111" charset="-128"/>
                <a:cs typeface="ＭＳ Ｐゴシック" pitchFamily="-111" charset="-128"/>
              </a:rPr>
              <a:t>There appears to be little difference between them at the first look. Yet. There is some quite relevant different: the at high degrees the power law curve is always higher than the exponential.</a:t>
            </a:r>
          </a:p>
          <a:p>
            <a:r>
              <a:rPr lang="en-US" smtClean="0">
                <a:latin typeface="Times New Roman" pitchFamily="-111" charset="0"/>
                <a:ea typeface="ＭＳ Ｐゴシック" pitchFamily="-111" charset="-128"/>
                <a:cs typeface="ＭＳ Ｐゴシック" pitchFamily="-111" charset="-128"/>
              </a:rPr>
              <a:t> </a:t>
            </a:r>
          </a:p>
        </p:txBody>
      </p:sp>
      <p:sp>
        <p:nvSpPr>
          <p:cNvPr id="57348" name="Slide Number Placeholder 3"/>
          <p:cNvSpPr>
            <a:spLocks noGrp="1"/>
          </p:cNvSpPr>
          <p:nvPr>
            <p:ph type="sldNum" sz="quarter" idx="5"/>
          </p:nvPr>
        </p:nvSpPr>
        <p:spPr/>
        <p:txBody>
          <a:bodyPr/>
          <a:lstStyle/>
          <a:p>
            <a:pPr>
              <a:defRPr/>
            </a:pPr>
            <a:fld id="{B670A1FC-4AA2-D74B-8847-B0258E8AEA5B}" type="slidenum">
              <a:rPr lang="en-US" smtClean="0"/>
              <a:pPr>
                <a:defRPr/>
              </a:pPr>
              <a:t>11</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latin typeface="Times New Roman" pitchFamily="-111" charset="0"/>
                <a:ea typeface="ＭＳ Ｐゴシック" pitchFamily="-111" charset="-128"/>
                <a:cs typeface="ＭＳ Ｐゴシック" pitchFamily="-111" charset="-128"/>
              </a:rPr>
              <a:t> </a:t>
            </a:r>
          </a:p>
        </p:txBody>
      </p:sp>
      <p:sp>
        <p:nvSpPr>
          <p:cNvPr id="59396" name="Slide Number Placeholder 3"/>
          <p:cNvSpPr>
            <a:spLocks noGrp="1"/>
          </p:cNvSpPr>
          <p:nvPr>
            <p:ph type="sldNum" sz="quarter" idx="5"/>
          </p:nvPr>
        </p:nvSpPr>
        <p:spPr/>
        <p:txBody>
          <a:bodyPr/>
          <a:lstStyle/>
          <a:p>
            <a:pPr>
              <a:defRPr/>
            </a:pPr>
            <a:fld id="{125A6BC5-3132-E24D-8CB9-84D98016ABC8}" type="slidenum">
              <a:rPr lang="en-US" smtClean="0"/>
              <a:pPr>
                <a:defRPr/>
              </a:pPr>
              <a:t>17</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latin typeface="Helvetica" pitchFamily="-111" charset="0"/>
                <a:ea typeface="Helvetica" pitchFamily="-111" charset="0"/>
                <a:cs typeface="Helvetica" pitchFamily="-111" charset="0"/>
              </a:rPr>
              <a:t>Now we see where the ‘scale-free’ name comes from. </a:t>
            </a:r>
            <a:br>
              <a:rPr lang="en-US" sz="1200" dirty="0" smtClean="0">
                <a:latin typeface="Helvetica" pitchFamily="-111" charset="0"/>
                <a:ea typeface="Helvetica" pitchFamily="-111" charset="0"/>
                <a:cs typeface="Helvetica" pitchFamily="-111" charset="0"/>
              </a:rPr>
            </a:br>
            <a:r>
              <a:rPr lang="en-US" sz="1200" dirty="0" smtClean="0">
                <a:latin typeface="Helvetica" pitchFamily="-111" charset="0"/>
                <a:ea typeface="Helvetica" pitchFamily="-111" charset="0"/>
                <a:cs typeface="Helvetica" pitchFamily="-111" charset="0"/>
              </a:rPr>
              <a:t/>
            </a:r>
            <a:br>
              <a:rPr lang="en-US" sz="1200" dirty="0" smtClean="0">
                <a:latin typeface="Helvetica" pitchFamily="-111" charset="0"/>
                <a:ea typeface="Helvetica" pitchFamily="-111" charset="0"/>
                <a:cs typeface="Helvetica" pitchFamily="-111" charset="0"/>
              </a:rPr>
            </a:br>
            <a:r>
              <a:rPr lang="en-US" sz="1200" dirty="0" smtClean="0">
                <a:latin typeface="Helvetica" pitchFamily="-111" charset="0"/>
                <a:ea typeface="Helvetica" pitchFamily="-111" charset="0"/>
                <a:cs typeface="Helvetica" pitchFamily="-111" charset="0"/>
              </a:rPr>
              <a:t>But what’s in the name?</a:t>
            </a:r>
          </a:p>
          <a:p>
            <a:endParaRPr lang="en-US" sz="1200" dirty="0" smtClean="0">
              <a:latin typeface="Helvetica" pitchFamily="-111" charset="0"/>
              <a:ea typeface="Helvetica" pitchFamily="-111" charset="0"/>
              <a:cs typeface="Helvetica" pitchFamily="-111" charset="0"/>
            </a:endParaRPr>
          </a:p>
          <a:p>
            <a:pPr eaLnBrk="1" hangingPunct="1"/>
            <a:r>
              <a:rPr lang="en-US" sz="1200" dirty="0" smtClean="0">
                <a:latin typeface="Helvetica" pitchFamily="-111" charset="0"/>
                <a:ea typeface="Helvetica" pitchFamily="-111" charset="0"/>
                <a:cs typeface="Helvetica" pitchFamily="-111" charset="0"/>
              </a:rPr>
              <a:t>We need to learn a bit more to understand that … soon</a:t>
            </a:r>
          </a:p>
          <a:p>
            <a:pPr eaLnBrk="1" hangingPunct="1"/>
            <a:endParaRPr lang="en-US" sz="1200" dirty="0" smtClean="0">
              <a:solidFill>
                <a:srgbClr val="FF0000"/>
              </a:solidFill>
              <a:latin typeface="Helvetica" pitchFamily="-111" charset="0"/>
              <a:ea typeface="Helvetica" pitchFamily="-111" charset="0"/>
              <a:cs typeface="Helvetica" pitchFamily="-111" charset="0"/>
            </a:endParaRPr>
          </a:p>
          <a:p>
            <a:pPr eaLnBrk="1" hangingPunct="1"/>
            <a:r>
              <a:rPr lang="en-US" sz="1200" dirty="0" smtClean="0">
                <a:solidFill>
                  <a:srgbClr val="FF0000"/>
                </a:solidFill>
                <a:latin typeface="Helvetica" pitchFamily="-111" charset="0"/>
                <a:ea typeface="Helvetica" pitchFamily="-111" charset="0"/>
                <a:cs typeface="Helvetica" pitchFamily="-111" charset="0"/>
              </a:rPr>
              <a:t>Before we get there, let us talk about universality.</a:t>
            </a:r>
          </a:p>
          <a:p>
            <a:endParaRPr lang="en-US" dirty="0"/>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20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FACEBOOK:</a:t>
            </a:r>
            <a:r>
              <a:rPr lang="en-US" sz="1200" kern="1200" baseline="0" dirty="0" smtClean="0">
                <a:solidFill>
                  <a:schemeClr val="tx1"/>
                </a:solidFill>
                <a:latin typeface="+mn-lt"/>
                <a:ea typeface="ＭＳ Ｐゴシック" pitchFamily="-109" charset="-128"/>
                <a:cs typeface="ＭＳ Ｐゴシック" pitchFamily="-109" charset="-128"/>
              </a:rPr>
              <a:t>  </a:t>
            </a:r>
            <a:r>
              <a:rPr lang="en-US" sz="1200" kern="1200" dirty="0" smtClean="0">
                <a:solidFill>
                  <a:schemeClr val="tx1"/>
                </a:solidFill>
                <a:latin typeface="+mn-lt"/>
                <a:ea typeface="ＭＳ Ｐゴシック" pitchFamily="-109" charset="-128"/>
                <a:cs typeface="ＭＳ Ｐゴシック" pitchFamily="-109" charset="-128"/>
              </a:rPr>
              <a:t>The complementary cumulative distribution function (CCDF). The CCDF at degree </a:t>
            </a:r>
            <a:r>
              <a:rPr lang="en-US" sz="1200" kern="1200" dirty="0" err="1" smtClean="0">
                <a:solidFill>
                  <a:schemeClr val="tx1"/>
                </a:solidFill>
                <a:latin typeface="+mn-lt"/>
                <a:ea typeface="ＭＳ Ｐゴシック" pitchFamily="-109" charset="-128"/>
                <a:cs typeface="ＭＳ Ｐゴシック" pitchFamily="-109" charset="-128"/>
              </a:rPr>
              <a:t>k</a:t>
            </a:r>
            <a:r>
              <a:rPr lang="en-US" sz="1200" kern="1200" dirty="0" smtClean="0">
                <a:solidFill>
                  <a:schemeClr val="tx1"/>
                </a:solidFill>
                <a:latin typeface="+mn-lt"/>
                <a:ea typeface="ＭＳ Ｐゴシック" pitchFamily="-109" charset="-128"/>
                <a:cs typeface="ＭＳ Ｐゴシック" pitchFamily="-109" charset="-128"/>
              </a:rPr>
              <a:t> measures the fraction of users who have degree </a:t>
            </a:r>
            <a:r>
              <a:rPr lang="en-US" sz="1200" kern="1200" dirty="0" err="1" smtClean="0">
                <a:solidFill>
                  <a:schemeClr val="tx1"/>
                </a:solidFill>
                <a:latin typeface="+mn-lt"/>
                <a:ea typeface="ＭＳ Ｐゴシック" pitchFamily="-109" charset="-128"/>
                <a:cs typeface="ＭＳ Ｐゴシック" pitchFamily="-109" charset="-128"/>
              </a:rPr>
              <a:t>k</a:t>
            </a:r>
            <a:r>
              <a:rPr lang="en-US" sz="1200" kern="1200" dirty="0" smtClean="0">
                <a:solidFill>
                  <a:schemeClr val="tx1"/>
                </a:solidFill>
                <a:latin typeface="+mn-lt"/>
                <a:ea typeface="ＭＳ Ｐゴシック" pitchFamily="-109" charset="-128"/>
                <a:cs typeface="ＭＳ Ｐゴシック" pitchFamily="-109" charset="-128"/>
              </a:rPr>
              <a:t> or greater and in terms of the degree distribution is </a:t>
            </a:r>
            <a:r>
              <a:rPr lang="en-US" sz="1200" kern="1200" dirty="0" err="1" smtClean="0">
                <a:solidFill>
                  <a:schemeClr val="tx1"/>
                </a:solidFill>
                <a:latin typeface="+mn-lt"/>
                <a:ea typeface="ＭＳ Ｐゴシック" pitchFamily="-109" charset="-128"/>
                <a:cs typeface="ＭＳ Ｐゴシック" pitchFamily="-109" charset="-128"/>
              </a:rPr>
              <a:t>􏰂k</a:t>
            </a:r>
            <a:r>
              <a:rPr lang="en-US" sz="1200" kern="1200" dirty="0" smtClean="0">
                <a:solidFill>
                  <a:schemeClr val="tx1"/>
                </a:solidFill>
                <a:latin typeface="+mn-lt"/>
                <a:ea typeface="ＭＳ Ｐゴシック" pitchFamily="-109" charset="-128"/>
                <a:cs typeface="ＭＳ Ｐゴシック" pitchFamily="-109" charset="-128"/>
              </a:rPr>
              <a:t>′ ≥</a:t>
            </a:r>
            <a:r>
              <a:rPr lang="en-US" sz="1200" kern="1200" dirty="0" err="1" smtClean="0">
                <a:solidFill>
                  <a:schemeClr val="tx1"/>
                </a:solidFill>
                <a:latin typeface="+mn-lt"/>
                <a:ea typeface="ＭＳ Ｐゴシック" pitchFamily="-109" charset="-128"/>
                <a:cs typeface="ＭＳ Ｐゴシック" pitchFamily="-109" charset="-128"/>
              </a:rPr>
              <a:t>k</a:t>
            </a:r>
            <a:r>
              <a:rPr lang="en-US" sz="1200" kern="1200" dirty="0" smtClean="0">
                <a:solidFill>
                  <a:schemeClr val="tx1"/>
                </a:solidFill>
                <a:latin typeface="+mn-lt"/>
                <a:ea typeface="ＭＳ Ｐゴシック" pitchFamily="-109" charset="-128"/>
                <a:cs typeface="ＭＳ Ｐゴシック" pitchFamily="-109" charset="-128"/>
              </a:rPr>
              <a:t> </a:t>
            </a:r>
            <a:r>
              <a:rPr lang="en-US" sz="1200" kern="1200" dirty="0" err="1" smtClean="0">
                <a:solidFill>
                  <a:schemeClr val="tx1"/>
                </a:solidFill>
                <a:latin typeface="+mn-lt"/>
                <a:ea typeface="ＭＳ Ｐゴシック" pitchFamily="-109" charset="-128"/>
                <a:cs typeface="ＭＳ Ｐゴシック" pitchFamily="-109" charset="-128"/>
              </a:rPr>
              <a:t>pk</a:t>
            </a:r>
            <a:r>
              <a:rPr lang="en-US" sz="1200" kern="1200" dirty="0" smtClean="0">
                <a:solidFill>
                  <a:schemeClr val="tx1"/>
                </a:solidFill>
                <a:latin typeface="+mn-lt"/>
                <a:ea typeface="ＭＳ Ｐゴシック" pitchFamily="-109" charset="-128"/>
                <a:cs typeface="ＭＳ Ｐゴシック" pitchFamily="-109" charset="-128"/>
              </a:rPr>
              <a:t>′ . For the U.S., the degree measures the number of friends also from the United States.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390D50-52C7-2B4E-8B41-EB2401625F16}" type="slidenum">
              <a:rPr lang="en-US" smtClean="0"/>
              <a:pPr>
                <a:defRPr/>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E50DEB11-8F88-A64F-93E9-614BA3721AD8}"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4C1666D-BE9A-3049-B6DB-2730D83737F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4BCED25-5595-2E43-A065-F9715F90930B}"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05BF39-D7D1-FF48-9020-608CE2ABD60E}"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7FF2261-3CF5-6544-A909-4EC39E0CECC3}"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A5FD97-0170-C242-A94D-B91E7E05D31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7CA3E5D-1AEF-2C43-98A0-0ED887CF8F9D}" type="datetime1">
              <a:rPr lang="en-US">
                <a:solidFill>
                  <a:prstClr val="black">
                    <a:tint val="75000"/>
                  </a:prstClr>
                </a:solidFill>
              </a:rPr>
              <a:pPr>
                <a:defRPr/>
              </a:pPr>
              <a:t>12/08/15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F488A5A-D238-9C4B-9F93-125BED91982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1910925-86F7-E348-9657-A3F09E19B4E1}" type="datetime1">
              <a:rPr lang="en-US">
                <a:solidFill>
                  <a:prstClr val="black">
                    <a:tint val="75000"/>
                  </a:prstClr>
                </a:solidFill>
              </a:rPr>
              <a:pPr>
                <a:defRPr/>
              </a:pPr>
              <a:t>12/08/15</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4EF16C63-2142-8C43-8ADA-7FA958E478B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B9ADBF8-796F-4F43-A8FB-E957E23210D3}"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C22965A5-931B-974E-971C-5590E7A0A7F6}" type="slidenum">
              <a:rPr lang="en-US"/>
              <a:pPr>
                <a:defRPr/>
              </a:pPr>
              <a:t>‹#›</a:t>
            </a:fld>
            <a:endParaRPr lang="en-US"/>
          </a:p>
        </p:txBody>
      </p:sp>
    </p:spTree>
    <p:extLst>
      <p:ext uri="{BB962C8B-B14F-4D97-AF65-F5344CB8AC3E}">
        <p14:creationId xmlns:p14="http://schemas.microsoft.com/office/powerpoint/2010/main" val="982707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DC4DA50-23FC-4B44-A05C-87B2977B0E75}"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354BC00D-6CEC-F94B-83DF-BA22CFFCF43E}" type="slidenum">
              <a:rPr lang="en-US"/>
              <a:pPr>
                <a:defRPr/>
              </a:pPr>
              <a:t>‹#›</a:t>
            </a:fld>
            <a:endParaRPr lang="en-US"/>
          </a:p>
        </p:txBody>
      </p:sp>
    </p:spTree>
    <p:extLst>
      <p:ext uri="{BB962C8B-B14F-4D97-AF65-F5344CB8AC3E}">
        <p14:creationId xmlns:p14="http://schemas.microsoft.com/office/powerpoint/2010/main" val="1833142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1F8E5C7-924C-0841-AC8E-7F70947264E9}"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7870C8FE-0C46-794B-9CAD-0C38D5E884B0}" type="slidenum">
              <a:rPr lang="en-US"/>
              <a:pPr>
                <a:defRPr/>
              </a:pPr>
              <a:t>‹#›</a:t>
            </a:fld>
            <a:endParaRPr lang="en-US"/>
          </a:p>
        </p:txBody>
      </p:sp>
    </p:spTree>
    <p:extLst>
      <p:ext uri="{BB962C8B-B14F-4D97-AF65-F5344CB8AC3E}">
        <p14:creationId xmlns:p14="http://schemas.microsoft.com/office/powerpoint/2010/main" val="3104673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35572CE-4260-6844-95B9-A250AAAB86CA}"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3E1347A3-8FB7-AB41-B25D-BD104B1700C1}" type="slidenum">
              <a:rPr lang="en-US"/>
              <a:pPr>
                <a:defRPr/>
              </a:pPr>
              <a:t>‹#›</a:t>
            </a:fld>
            <a:endParaRPr lang="en-US"/>
          </a:p>
        </p:txBody>
      </p:sp>
    </p:spTree>
    <p:extLst>
      <p:ext uri="{BB962C8B-B14F-4D97-AF65-F5344CB8AC3E}">
        <p14:creationId xmlns:p14="http://schemas.microsoft.com/office/powerpoint/2010/main" val="3766831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984F4E2-68BF-624E-9D40-7C1B1E4A9BC9}" type="datetime1">
              <a:rPr lang="en-US"/>
              <a:pPr>
                <a:defRPr/>
              </a:pPr>
              <a:t>12/08/15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2A13349D-B7F1-584F-A6A7-04C2D107B3B7}" type="slidenum">
              <a:rPr lang="en-US"/>
              <a:pPr>
                <a:defRPr/>
              </a:pPr>
              <a:t>‹#›</a:t>
            </a:fld>
            <a:endParaRPr lang="en-US"/>
          </a:p>
        </p:txBody>
      </p:sp>
    </p:spTree>
    <p:extLst>
      <p:ext uri="{BB962C8B-B14F-4D97-AF65-F5344CB8AC3E}">
        <p14:creationId xmlns:p14="http://schemas.microsoft.com/office/powerpoint/2010/main" val="1825936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18DBB78-B5EC-1E42-B8A1-1497EF6D4E62}" type="datetime1">
              <a:rPr lang="en-US"/>
              <a:pPr>
                <a:defRPr/>
              </a:pPr>
              <a:t>12/08/15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5CB41219-A2CE-2645-8A0C-3BB9737B67C4}" type="slidenum">
              <a:rPr lang="en-US"/>
              <a:pPr>
                <a:defRPr/>
              </a:pPr>
              <a:t>‹#›</a:t>
            </a:fld>
            <a:endParaRPr lang="en-US"/>
          </a:p>
        </p:txBody>
      </p:sp>
    </p:spTree>
    <p:extLst>
      <p:ext uri="{BB962C8B-B14F-4D97-AF65-F5344CB8AC3E}">
        <p14:creationId xmlns:p14="http://schemas.microsoft.com/office/powerpoint/2010/main" val="853361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F89F8CF-5D99-F747-9EAB-847B973EFE1C}"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E160EF-A103-DC4E-A747-46D7216ACC3C}"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50725D1-E5E3-0E43-88FD-E08BC698C4AA}" type="datetime1">
              <a:rPr lang="en-US"/>
              <a:pPr>
                <a:defRPr/>
              </a:pPr>
              <a:t>12/08/15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7A9D64EA-93FC-184D-B179-51942204944B}" type="slidenum">
              <a:rPr lang="en-US"/>
              <a:pPr>
                <a:defRPr/>
              </a:pPr>
              <a:t>‹#›</a:t>
            </a:fld>
            <a:endParaRPr lang="en-US"/>
          </a:p>
        </p:txBody>
      </p:sp>
    </p:spTree>
    <p:extLst>
      <p:ext uri="{BB962C8B-B14F-4D97-AF65-F5344CB8AC3E}">
        <p14:creationId xmlns:p14="http://schemas.microsoft.com/office/powerpoint/2010/main" val="161414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A7CCE64-4B29-3A45-A451-252A0C727AB6}"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4A388BF9-19AD-A541-8E09-37750F0F44E7}" type="slidenum">
              <a:rPr lang="en-US"/>
              <a:pPr>
                <a:defRPr/>
              </a:pPr>
              <a:t>‹#›</a:t>
            </a:fld>
            <a:endParaRPr lang="en-US"/>
          </a:p>
        </p:txBody>
      </p:sp>
    </p:spTree>
    <p:extLst>
      <p:ext uri="{BB962C8B-B14F-4D97-AF65-F5344CB8AC3E}">
        <p14:creationId xmlns:p14="http://schemas.microsoft.com/office/powerpoint/2010/main" val="3540384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A36D078-B416-3B4C-91A8-65CBA2BD03B5}"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6B2B6312-4580-684C-BBE3-F6F5440DB16A}" type="slidenum">
              <a:rPr lang="en-US"/>
              <a:pPr>
                <a:defRPr/>
              </a:pPr>
              <a:t>‹#›</a:t>
            </a:fld>
            <a:endParaRPr lang="en-US"/>
          </a:p>
        </p:txBody>
      </p:sp>
    </p:spTree>
    <p:extLst>
      <p:ext uri="{BB962C8B-B14F-4D97-AF65-F5344CB8AC3E}">
        <p14:creationId xmlns:p14="http://schemas.microsoft.com/office/powerpoint/2010/main" val="2030734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620714D-B263-CB44-8E16-441EFF5E164C}"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FD6F6627-7CA5-F24A-9C45-BE2BF293526C}" type="slidenum">
              <a:rPr lang="en-US"/>
              <a:pPr>
                <a:defRPr/>
              </a:pPr>
              <a:t>‹#›</a:t>
            </a:fld>
            <a:endParaRPr lang="en-US"/>
          </a:p>
        </p:txBody>
      </p:sp>
    </p:spTree>
    <p:extLst>
      <p:ext uri="{BB962C8B-B14F-4D97-AF65-F5344CB8AC3E}">
        <p14:creationId xmlns:p14="http://schemas.microsoft.com/office/powerpoint/2010/main" val="22052048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CCF5C16-E6BC-6F4F-B92B-841FFF11167B}"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26D66F22-8726-F64F-BA21-AB4831331047}" type="slidenum">
              <a:rPr lang="en-US"/>
              <a:pPr>
                <a:defRPr/>
              </a:pPr>
              <a:t>‹#›</a:t>
            </a:fld>
            <a:endParaRPr lang="en-US"/>
          </a:p>
        </p:txBody>
      </p:sp>
    </p:spTree>
    <p:extLst>
      <p:ext uri="{BB962C8B-B14F-4D97-AF65-F5344CB8AC3E}">
        <p14:creationId xmlns:p14="http://schemas.microsoft.com/office/powerpoint/2010/main" val="3439954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083D41E-163F-9244-A313-C26AD6CF48E9}"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86B51E-DAC4-8640-BC11-ED9A4A091D8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60615DA-5F68-E34D-98A3-ACE18A83E9B2}"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DA58923-EAF9-D648-A054-820FC3BD43A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8E7AD41-C8D0-FA40-85CB-3999A84127E6}" type="datetime1">
              <a:rPr lang="en-US"/>
              <a:pPr>
                <a:defRPr/>
              </a:pPr>
              <a:t>12/08/15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638F40E-D831-504F-9484-1099A7CABD4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C3FF2D8-746C-9C47-A420-51AC6E307009}" type="datetime1">
              <a:rPr lang="en-US"/>
              <a:pPr>
                <a:defRPr/>
              </a:pPr>
              <a:t>12/08/15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24A7C11-3E26-BC40-B2BE-0008BC95B7E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573635D-6E9A-6343-99C0-2F473C094F65}" type="datetime1">
              <a:rPr lang="en-US"/>
              <a:pPr>
                <a:defRPr/>
              </a:pPr>
              <a:t>12/08/15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31285E8-7B19-FB4E-918F-B1B9E38F38C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BFB4A3D-78EA-4448-9E28-83D1BFF606AF}"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42E6135-DAD8-BF4D-90C6-15A16497513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2693BDF-0F94-334E-838F-68C0D51EE732}"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C241F6-F0F6-DD4C-AFE5-FE2603D5B1D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4.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A7593D21-AE85-8C48-8BB3-81273AE9FD6A}" type="datetime1">
              <a:rPr lang="en-US"/>
              <a:pPr>
                <a:defRPr/>
              </a:pPr>
              <a:t>12/08/15</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3EE7D9EC-649A-A240-B14B-4DBA4A50FD3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111"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111"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111" charset="0"/>
        <a:buChar char="•"/>
        <a:defRPr sz="2400" kern="1200">
          <a:solidFill>
            <a:schemeClr val="tx1"/>
          </a:solidFill>
          <a:latin typeface="+mn-lt"/>
          <a:ea typeface="ＭＳ Ｐゴシック" pitchFamily="-109" charset="-128"/>
          <a:cs typeface="+mn-cs"/>
        </a:defRPr>
      </a:lvl3pPr>
      <a:lvl4pPr marL="1600200" indent="-228600" algn="l" defTabSz="457200" rtl="0" eaLnBrk="0" fontAlgn="base" hangingPunct="0">
        <a:spcBef>
          <a:spcPct val="20000"/>
        </a:spcBef>
        <a:spcAft>
          <a:spcPct val="0"/>
        </a:spcAft>
        <a:buFont typeface="Arial" pitchFamily="-111" charset="0"/>
        <a:buChar char="–"/>
        <a:defRPr sz="2000" kern="1200">
          <a:solidFill>
            <a:schemeClr val="tx1"/>
          </a:solidFill>
          <a:latin typeface="+mn-lt"/>
          <a:ea typeface="ＭＳ Ｐゴシック" pitchFamily="-109" charset="-128"/>
          <a:cs typeface="+mn-cs"/>
        </a:defRPr>
      </a:lvl4pPr>
      <a:lvl5pPr marL="2057400" indent="-228600" algn="l" defTabSz="457200" rtl="0" eaLnBrk="0" fontAlgn="base" hangingPunct="0">
        <a:spcBef>
          <a:spcPct val="20000"/>
        </a:spcBef>
        <a:spcAft>
          <a:spcPct val="0"/>
        </a:spcAft>
        <a:buFont typeface="Arial" pitchFamily="-111" charset="0"/>
        <a:buChar char="»"/>
        <a:defRPr sz="2000" kern="1200">
          <a:solidFill>
            <a:schemeClr val="tx1"/>
          </a:solidFill>
          <a:latin typeface="+mn-lt"/>
          <a:ea typeface="ＭＳ Ｐゴシック" pitchFamily="-109"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853DFD6C-7E0D-AA4C-B64A-79246212E574}" type="datetime1">
              <a:rPr lang="en-US">
                <a:solidFill>
                  <a:prstClr val="black">
                    <a:tint val="75000"/>
                  </a:prstClr>
                </a:solidFill>
              </a:rPr>
              <a:pPr>
                <a:defRPr/>
              </a:pPr>
              <a:t>12/08/15</a:t>
            </a:fld>
            <a:endParaRPr lang="en-US">
              <a:solidFill>
                <a:prstClr val="black">
                  <a:tint val="75000"/>
                </a:prstClr>
              </a:solidFill>
            </a:endParaRP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D59F3CDC-E8AE-EF46-BFD4-E1C40E2AF856}"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4"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84"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84"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84" charset="0"/>
        <a:buChar char="•"/>
        <a:defRPr sz="2400" kern="1200">
          <a:solidFill>
            <a:schemeClr val="tx1"/>
          </a:solidFill>
          <a:latin typeface="+mn-lt"/>
          <a:ea typeface="ヒラギノ角ゴ Pro W3" pitchFamily="-84" charset="-128"/>
          <a:cs typeface="ヒラギノ角ゴ Pro W3" pitchFamily="-84" charset="-128"/>
        </a:defRPr>
      </a:lvl3pPr>
      <a:lvl4pPr marL="16002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4pPr>
      <a:lvl5pPr marL="20574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BBA53075-2C64-1A4F-AD35-6C9D563C8F87}" type="datetime1">
              <a:rPr lang="en-US">
                <a:solidFill>
                  <a:prstClr val="black">
                    <a:tint val="75000"/>
                  </a:prstClr>
                </a:solidFill>
              </a:rPr>
              <a:pPr>
                <a:defRPr/>
              </a:pPr>
              <a:t>12/08/15</a:t>
            </a:fld>
            <a:endParaRPr lang="en-US">
              <a:solidFill>
                <a:prstClr val="black">
                  <a:tint val="75000"/>
                </a:prstClr>
              </a:solidFill>
            </a:endParaRP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922D2F4E-4C10-5C45-A6D7-3E6B4B131CDA}"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86"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112"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112"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112" charset="0"/>
        <a:buChar char="•"/>
        <a:defRPr sz="2400" kern="1200">
          <a:solidFill>
            <a:schemeClr val="tx1"/>
          </a:solidFill>
          <a:latin typeface="+mn-lt"/>
          <a:ea typeface="ヒラギノ角ゴ Pro W3" pitchFamily="-112" charset="-128"/>
          <a:cs typeface="+mn-cs"/>
        </a:defRPr>
      </a:lvl3pPr>
      <a:lvl4pPr marL="1600200" indent="-228600" algn="l" defTabSz="457200" rtl="0" eaLnBrk="0" fontAlgn="base" hangingPunct="0">
        <a:spcBef>
          <a:spcPct val="20000"/>
        </a:spcBef>
        <a:spcAft>
          <a:spcPct val="0"/>
        </a:spcAft>
        <a:buFont typeface="Arial" pitchFamily="-112" charset="0"/>
        <a:buChar char="–"/>
        <a:defRPr sz="2000" kern="1200">
          <a:solidFill>
            <a:schemeClr val="tx1"/>
          </a:solidFill>
          <a:latin typeface="+mn-lt"/>
          <a:ea typeface="ヒラギノ角ゴ Pro W3" pitchFamily="-112" charset="-128"/>
          <a:cs typeface="+mn-cs"/>
        </a:defRPr>
      </a:lvl4pPr>
      <a:lvl5pPr marL="2057400" indent="-228600" algn="l" defTabSz="457200" rtl="0" eaLnBrk="0" fontAlgn="base" hangingPunct="0">
        <a:spcBef>
          <a:spcPct val="20000"/>
        </a:spcBef>
        <a:spcAft>
          <a:spcPct val="0"/>
        </a:spcAft>
        <a:buFont typeface="Arial" pitchFamily="-112" charset="0"/>
        <a:buChar char="»"/>
        <a:defRPr sz="2000" kern="1200">
          <a:solidFill>
            <a:schemeClr val="tx1"/>
          </a:solidFill>
          <a:latin typeface="+mn-lt"/>
          <a:ea typeface="ヒラギノ角ゴ Pro W3"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a:defRPr/>
            </a:pPr>
            <a:fld id="{2204D043-3748-5642-A148-E9619A1BA090}" type="datetime1">
              <a:rPr lang="en-US">
                <a:ea typeface="ＭＳ Ｐゴシック" charset="0"/>
                <a:cs typeface="ＭＳ Ｐゴシック" charset="0"/>
              </a:rPr>
              <a:pPr>
                <a:defRPr/>
              </a:pPr>
              <a:t>12/08/15</a:t>
            </a:fld>
            <a:endParaRPr lang="en-US">
              <a:ea typeface="ＭＳ Ｐゴシック" charset="0"/>
              <a:cs typeface="ＭＳ Ｐゴシック" charset="0"/>
            </a:endParaRP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a:defRPr/>
            </a:pPr>
            <a:fld id="{1A440C12-0642-284C-9C86-AB8A354226DB}" type="slidenum">
              <a:rPr lang="en-US">
                <a:ea typeface="ＭＳ Ｐゴシック" charset="0"/>
                <a:cs typeface="ＭＳ Ｐゴシック" charset="0"/>
              </a:rPr>
              <a:pPr>
                <a:defRPr/>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16638131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ヒラギノ角ゴ Pro W3" pitchFamily="-84" charset="-128"/>
          <a:cs typeface="ヒラギノ角ゴ Pro W3" pitchFamily="-84" charset="-128"/>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84" charset="-128"/>
          <a:cs typeface="ヒラギノ角ゴ Pro W3" charset="0"/>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ヒラギノ角ゴ Pro W3" pitchFamily="-84" charset="-128"/>
          <a:cs typeface="ヒラギノ角ゴ Pro W3"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file://localhost/Users/barabasi/Dropbox/network_science_Fall2014/slides/CLASS4-scalefreeproperty/Background-Rete-preview.mov" TargetMode="External"/><Relationship Id="rId2" Type="http://schemas.openxmlformats.org/officeDocument/2006/relationships/video" Target="file://localhost/Users/barabasi/Dropbox/network_science_Fall2014/slides/CLASS4-scalefreeproperty/Background-Rete-preview.m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4.emf"/><Relationship Id="rId5" Type="http://schemas.openxmlformats.org/officeDocument/2006/relationships/oleObject" Target="../embeddings/oleObject2.bin"/><Relationship Id="rId6" Type="http://schemas.openxmlformats.org/officeDocument/2006/relationships/image" Target="../media/image25.emf"/><Relationship Id="rId7" Type="http://schemas.openxmlformats.org/officeDocument/2006/relationships/oleObject" Target="../embeddings/oleObject3.bin"/><Relationship Id="rId8" Type="http://schemas.openxmlformats.org/officeDocument/2006/relationships/image" Target="../media/image26.emf"/><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25.emf"/><Relationship Id="rId5" Type="http://schemas.openxmlformats.org/officeDocument/2006/relationships/image" Target="../media/image27.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8.e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8.png"/><Relationship Id="rId5" Type="http://schemas.openxmlformats.org/officeDocument/2006/relationships/image" Target="../media/image39.png"/><Relationship Id="rId1" Type="http://schemas.microsoft.com/office/2007/relationships/media" Target="file://localhost/Users/barabasi/Dropbox/A-NetworkScienceBook/CLASSES_SLIDES_CEU-2014/CLASS4-scalefreeproperty/Scale%20invariance%20in%20the%20critical%20Ising%20model.mp4" TargetMode="External"/><Relationship Id="rId2" Type="http://schemas.openxmlformats.org/officeDocument/2006/relationships/video" Target="file://localhost/Users/barabasi/Dropbox/A-NetworkScienceBook/CLASSES_SLIDES_CEU-2014/CLASS4-scalefreeproperty/Scale%20invariance%20in%20the%20critical%20Ising%20model.mp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44.emf"/><Relationship Id="rId13" Type="http://schemas.openxmlformats.org/officeDocument/2006/relationships/oleObject" Target="../embeddings/oleObject12.bin"/><Relationship Id="rId14" Type="http://schemas.openxmlformats.org/officeDocument/2006/relationships/image" Target="../media/image45.emf"/><Relationship Id="rId15" Type="http://schemas.openxmlformats.org/officeDocument/2006/relationships/oleObject" Target="../embeddings/oleObject13.bin"/><Relationship Id="rId16" Type="http://schemas.openxmlformats.org/officeDocument/2006/relationships/image" Target="../media/image46.emf"/><Relationship Id="rId1" Type="http://schemas.openxmlformats.org/officeDocument/2006/relationships/vmlDrawing" Target="../drawings/vmlDrawing5.vml"/><Relationship Id="rId2" Type="http://schemas.openxmlformats.org/officeDocument/2006/relationships/slideLayout" Target="../slideLayouts/slideLayout7.xml"/><Relationship Id="rId3" Type="http://schemas.openxmlformats.org/officeDocument/2006/relationships/oleObject" Target="../embeddings/oleObject7.bin"/><Relationship Id="rId4" Type="http://schemas.openxmlformats.org/officeDocument/2006/relationships/image" Target="../media/image40.emf"/><Relationship Id="rId5" Type="http://schemas.openxmlformats.org/officeDocument/2006/relationships/oleObject" Target="../embeddings/oleObject8.bin"/><Relationship Id="rId6" Type="http://schemas.openxmlformats.org/officeDocument/2006/relationships/image" Target="../media/image41.emf"/><Relationship Id="rId7" Type="http://schemas.openxmlformats.org/officeDocument/2006/relationships/oleObject" Target="../embeddings/oleObject9.bin"/><Relationship Id="rId8" Type="http://schemas.openxmlformats.org/officeDocument/2006/relationships/image" Target="../media/image42.emf"/><Relationship Id="rId9" Type="http://schemas.openxmlformats.org/officeDocument/2006/relationships/oleObject" Target="../embeddings/oleObject10.bin"/><Relationship Id="rId10"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7.emf"/><Relationship Id="rId5" Type="http://schemas.openxmlformats.org/officeDocument/2006/relationships/image" Target="../media/image48.png"/><Relationship Id="rId1" Type="http://schemas.openxmlformats.org/officeDocument/2006/relationships/vmlDrawing" Target="../drawings/vmlDrawing6.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jpeg"/><Relationship Id="rId3" Type="http://schemas.openxmlformats.org/officeDocument/2006/relationships/image" Target="../media/image5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file://localhost/Users/barabasi/Dropbox/A-NetworkScienceBook/CLASSES_SLIDES_CEU-2014/CLASS4-scalefreeproperty/M-notredame_zoom.mov" TargetMode="External"/><Relationship Id="rId2" Type="http://schemas.openxmlformats.org/officeDocument/2006/relationships/video" Target="file://localhost/Users/barabasi/Dropbox/A-NetworkScienceBook/CLASSES_SLIDES_CEU-2014/CLASS4-scalefreeproperty/M-notredame_zoom.mov"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32.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oleObject" Target="../embeddings/oleObject17.bin"/><Relationship Id="rId13" Type="http://schemas.openxmlformats.org/officeDocument/2006/relationships/image" Target="../media/image67.png"/><Relationship Id="rId14" Type="http://schemas.openxmlformats.org/officeDocument/2006/relationships/oleObject" Target="../embeddings/oleObject18.bin"/><Relationship Id="rId15" Type="http://schemas.openxmlformats.org/officeDocument/2006/relationships/image" Target="../media/image68.png"/><Relationship Id="rId16" Type="http://schemas.openxmlformats.org/officeDocument/2006/relationships/image" Target="../media/image74.png"/><Relationship Id="rId1" Type="http://schemas.openxmlformats.org/officeDocument/2006/relationships/vmlDrawing" Target="../drawings/vmlDrawing7.vml"/><Relationship Id="rId2" Type="http://schemas.openxmlformats.org/officeDocument/2006/relationships/slideLayout" Target="../slideLayouts/slideLayout7.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oleObject" Target="../embeddings/oleObject15.bin"/><Relationship Id="rId9" Type="http://schemas.openxmlformats.org/officeDocument/2006/relationships/image" Target="../media/image65.png"/><Relationship Id="rId10"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7.png"/><Relationship Id="rId5" Type="http://schemas.openxmlformats.org/officeDocument/2006/relationships/oleObject" Target="../embeddings/oleObject21.bin"/><Relationship Id="rId6" Type="http://schemas.openxmlformats.org/officeDocument/2006/relationships/image" Target="../media/image78.wmf"/><Relationship Id="rId1" Type="http://schemas.openxmlformats.org/officeDocument/2006/relationships/vmlDrawing" Target="../drawings/vmlDrawing9.vml"/><Relationship Id="rId2"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1" Type="http://schemas.openxmlformats.org/officeDocument/2006/relationships/image" Target="../media/image66.png"/><Relationship Id="rId12" Type="http://schemas.openxmlformats.org/officeDocument/2006/relationships/oleObject" Target="../embeddings/oleObject24.bin"/><Relationship Id="rId13" Type="http://schemas.openxmlformats.org/officeDocument/2006/relationships/image" Target="../media/image67.png"/><Relationship Id="rId14" Type="http://schemas.openxmlformats.org/officeDocument/2006/relationships/oleObject" Target="../embeddings/oleObject25.bin"/><Relationship Id="rId15" Type="http://schemas.openxmlformats.org/officeDocument/2006/relationships/image" Target="../media/image68.png"/><Relationship Id="rId16" Type="http://schemas.openxmlformats.org/officeDocument/2006/relationships/image" Target="../media/image74.png"/><Relationship Id="rId1" Type="http://schemas.openxmlformats.org/officeDocument/2006/relationships/vmlDrawing" Target="../drawings/vmlDrawing10.vml"/><Relationship Id="rId2" Type="http://schemas.openxmlformats.org/officeDocument/2006/relationships/slideLayout" Target="../slideLayouts/slideLayout7.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oleObject" Target="../embeddings/oleObject22.bin"/><Relationship Id="rId9" Type="http://schemas.openxmlformats.org/officeDocument/2006/relationships/image" Target="../media/image65.png"/><Relationship Id="rId10" Type="http://schemas.openxmlformats.org/officeDocument/2006/relationships/oleObject" Target="../embeddings/oleObject23.bin"/></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79.wmf"/><Relationship Id="rId5" Type="http://schemas.openxmlformats.org/officeDocument/2006/relationships/oleObject" Target="../embeddings/oleObject27.bin"/><Relationship Id="rId6" Type="http://schemas.openxmlformats.org/officeDocument/2006/relationships/image" Target="../media/image80.png"/><Relationship Id="rId7" Type="http://schemas.openxmlformats.org/officeDocument/2006/relationships/oleObject" Target="../embeddings/oleObject28.bin"/><Relationship Id="rId8" Type="http://schemas.openxmlformats.org/officeDocument/2006/relationships/image" Target="../media/image81.png"/><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4" Type="http://schemas.openxmlformats.org/officeDocument/2006/relationships/image" Target="../media/image90.png"/><Relationship Id="rId5" Type="http://schemas.openxmlformats.org/officeDocument/2006/relationships/image" Target="../media/image91.jpeg"/><Relationship Id="rId6" Type="http://schemas.openxmlformats.org/officeDocument/2006/relationships/image" Target="../media/image92.jpeg"/><Relationship Id="rId1" Type="http://schemas.openxmlformats.org/officeDocument/2006/relationships/slideLayout" Target="../slideLayouts/slideLayout7.xml"/><Relationship Id="rId2" Type="http://schemas.openxmlformats.org/officeDocument/2006/relationships/image" Target="../media/image8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3.jpeg"/><Relationship Id="rId3" Type="http://schemas.openxmlformats.org/officeDocument/2006/relationships/image" Target="../media/image9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1" Type="http://schemas.openxmlformats.org/officeDocument/2006/relationships/oleObject" Target="../embeddings/oleObject33.bin"/><Relationship Id="rId12" Type="http://schemas.openxmlformats.org/officeDocument/2006/relationships/image" Target="../media/image101.emf"/><Relationship Id="rId1" Type="http://schemas.openxmlformats.org/officeDocument/2006/relationships/vmlDrawing" Target="../drawings/vmlDrawing12.vml"/><Relationship Id="rId2" Type="http://schemas.openxmlformats.org/officeDocument/2006/relationships/slideLayout" Target="../slideLayouts/slideLayout1.xml"/><Relationship Id="rId3" Type="http://schemas.openxmlformats.org/officeDocument/2006/relationships/oleObject" Target="../embeddings/oleObject29.bin"/><Relationship Id="rId4" Type="http://schemas.openxmlformats.org/officeDocument/2006/relationships/image" Target="../media/image97.wmf"/><Relationship Id="rId5" Type="http://schemas.openxmlformats.org/officeDocument/2006/relationships/oleObject" Target="../embeddings/oleObject30.bin"/><Relationship Id="rId6" Type="http://schemas.openxmlformats.org/officeDocument/2006/relationships/image" Target="../media/image98.wmf"/><Relationship Id="rId7" Type="http://schemas.openxmlformats.org/officeDocument/2006/relationships/oleObject" Target="../embeddings/oleObject31.bin"/><Relationship Id="rId8" Type="http://schemas.openxmlformats.org/officeDocument/2006/relationships/image" Target="../media/image99.wmf"/><Relationship Id="rId9" Type="http://schemas.openxmlformats.org/officeDocument/2006/relationships/oleObject" Target="../embeddings/oleObject32.bin"/><Relationship Id="rId10" Type="http://schemas.openxmlformats.org/officeDocument/2006/relationships/image" Target="../media/image100.wmf"/></Relationships>
</file>

<file path=ppt/slides/_rels/slide47.xml.rels><?xml version="1.0" encoding="UTF-8" standalone="yes"?>
<Relationships xmlns="http://schemas.openxmlformats.org/package/2006/relationships"><Relationship Id="rId3" Type="http://schemas.openxmlformats.org/officeDocument/2006/relationships/oleObject" Target="Macintosh%20HD:Users:barabasi%201:Dropbox:NetworkScienceBook:CHAPTERS:Ch5-SmallWorlds.docx!OLE_LINK1" TargetMode="External"/><Relationship Id="rId4" Type="http://schemas.openxmlformats.org/officeDocument/2006/relationships/image" Target="../media/image102.png"/><Relationship Id="rId5" Type="http://schemas.openxmlformats.org/officeDocument/2006/relationships/oleObject" Target="../embeddings/oleObject34.bin"/><Relationship Id="rId6" Type="http://schemas.openxmlformats.org/officeDocument/2006/relationships/oleObject" Target="../embeddings/Microsoft_Word_97_-_2004_Document1.doc"/><Relationship Id="rId7" Type="http://schemas.openxmlformats.org/officeDocument/2006/relationships/image" Target="../media/image103.wmf"/><Relationship Id="rId8" Type="http://schemas.openxmlformats.org/officeDocument/2006/relationships/oleObject" Target="../embeddings/oleObject35.bin"/><Relationship Id="rId9" Type="http://schemas.openxmlformats.org/officeDocument/2006/relationships/image" Target="../media/image104.emf"/><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0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6.jpeg"/><Relationship Id="rId3" Type="http://schemas.openxmlformats.org/officeDocument/2006/relationships/image" Target="../media/image107.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36.bin"/><Relationship Id="rId5" Type="http://schemas.openxmlformats.org/officeDocument/2006/relationships/image" Target="../media/image110.emf"/><Relationship Id="rId6" Type="http://schemas.openxmlformats.org/officeDocument/2006/relationships/image" Target="../media/image111.jpeg"/><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oleObject" Target="../embeddings/oleObject37.bin"/><Relationship Id="rId5" Type="http://schemas.openxmlformats.org/officeDocument/2006/relationships/image" Target="../media/image112.emf"/><Relationship Id="rId6" Type="http://schemas.openxmlformats.org/officeDocument/2006/relationships/oleObject" Target="../embeddings/oleObject38.bin"/><Relationship Id="rId7" Type="http://schemas.openxmlformats.org/officeDocument/2006/relationships/image" Target="../media/image113.emf"/><Relationship Id="rId8" Type="http://schemas.openxmlformats.org/officeDocument/2006/relationships/image" Target="../media/image115.png"/><Relationship Id="rId1" Type="http://schemas.openxmlformats.org/officeDocument/2006/relationships/vmlDrawing" Target="../drawings/vmlDrawing15.vml"/><Relationship Id="rId2"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 Id="rId3"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118.emf"/><Relationship Id="rId4" Type="http://schemas.openxmlformats.org/officeDocument/2006/relationships/image" Target="../media/image119.emf"/><Relationship Id="rId5" Type="http://schemas.openxmlformats.org/officeDocument/2006/relationships/image" Target="../media/image120.emf"/><Relationship Id="rId6" Type="http://schemas.openxmlformats.org/officeDocument/2006/relationships/image" Target="../media/image121.emf"/><Relationship Id="rId1" Type="http://schemas.openxmlformats.org/officeDocument/2006/relationships/slideLayout" Target="../slideLayouts/slideLayout7.xml"/><Relationship Id="rId2" Type="http://schemas.openxmlformats.org/officeDocument/2006/relationships/image" Target="../media/image11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2.png"/></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1" Type="http://schemas.openxmlformats.org/officeDocument/2006/relationships/slideLayout" Target="../slideLayouts/slideLayout7.xml"/><Relationship Id="rId2" Type="http://schemas.openxmlformats.org/officeDocument/2006/relationships/image" Target="../media/image123.png"/></Relationships>
</file>

<file path=ppt/slides/_rels/slide6.xml.rels><?xml version="1.0" encoding="UTF-8" standalone="yes"?>
<Relationships xmlns="http://schemas.openxmlformats.org/package/2006/relationships"><Relationship Id="rId11" Type="http://schemas.openxmlformats.org/officeDocument/2006/relationships/image" Target="../media/image14.emf"/><Relationship Id="rId12" Type="http://schemas.openxmlformats.org/officeDocument/2006/relationships/image" Target="../media/image15.png"/><Relationship Id="rId13" Type="http://schemas.openxmlformats.org/officeDocument/2006/relationships/image" Target="../media/image16.emf"/><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2.emf"/><Relationship Id="rId10" Type="http://schemas.openxmlformats.org/officeDocument/2006/relationships/image" Target="../media/image1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9.emf"/><Relationship Id="rId3" Type="http://schemas.openxmlformats.org/officeDocument/2006/relationships/image" Target="../media/image13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1.emf"/></Relationships>
</file>

<file path=ppt/slides/_rels/slide63.xml.rels><?xml version="1.0" encoding="UTF-8" standalone="yes"?>
<Relationships xmlns="http://schemas.openxmlformats.org/package/2006/relationships"><Relationship Id="rId3" Type="http://schemas.openxmlformats.org/officeDocument/2006/relationships/image" Target="../media/image133.emf"/><Relationship Id="rId4" Type="http://schemas.openxmlformats.org/officeDocument/2006/relationships/image" Target="../media/image134.emf"/><Relationship Id="rId5" Type="http://schemas.openxmlformats.org/officeDocument/2006/relationships/image" Target="../media/image135.emf"/><Relationship Id="rId6" Type="http://schemas.openxmlformats.org/officeDocument/2006/relationships/image" Target="../media/image136.emf"/><Relationship Id="rId7" Type="http://schemas.openxmlformats.org/officeDocument/2006/relationships/image" Target="../media/image137.emf"/><Relationship Id="rId8" Type="http://schemas.openxmlformats.org/officeDocument/2006/relationships/image" Target="../media/image138.emf"/><Relationship Id="rId1" Type="http://schemas.openxmlformats.org/officeDocument/2006/relationships/slideLayout" Target="../slideLayouts/slideLayout1.xml"/><Relationship Id="rId2" Type="http://schemas.openxmlformats.org/officeDocument/2006/relationships/image" Target="../media/image132.emf"/></Relationships>
</file>

<file path=ppt/slides/_rels/slide64.xml.rels><?xml version="1.0" encoding="UTF-8" standalone="yes"?>
<Relationships xmlns="http://schemas.openxmlformats.org/package/2006/relationships"><Relationship Id="rId3" Type="http://schemas.openxmlformats.org/officeDocument/2006/relationships/image" Target="../media/image139.emf"/><Relationship Id="rId4" Type="http://schemas.openxmlformats.org/officeDocument/2006/relationships/image" Target="../media/image133.emf"/><Relationship Id="rId5" Type="http://schemas.openxmlformats.org/officeDocument/2006/relationships/image" Target="../media/image134.emf"/><Relationship Id="rId6" Type="http://schemas.openxmlformats.org/officeDocument/2006/relationships/image" Target="../media/image135.emf"/><Relationship Id="rId7" Type="http://schemas.openxmlformats.org/officeDocument/2006/relationships/image" Target="../media/image136.emf"/><Relationship Id="rId8" Type="http://schemas.openxmlformats.org/officeDocument/2006/relationships/image" Target="../media/image137.emf"/><Relationship Id="rId9" Type="http://schemas.openxmlformats.org/officeDocument/2006/relationships/image" Target="../media/image138.emf"/><Relationship Id="rId1" Type="http://schemas.openxmlformats.org/officeDocument/2006/relationships/slideLayout" Target="../slideLayouts/slideLayout1.xml"/><Relationship Id="rId2" Type="http://schemas.openxmlformats.org/officeDocument/2006/relationships/image" Target="../media/image13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0.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1.jpeg"/><Relationship Id="rId3" Type="http://schemas.openxmlformats.org/officeDocument/2006/relationships/image" Target="../media/image142.jpeg"/></Relationships>
</file>

<file path=ppt/slides/_rels/slide67.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1" Type="http://schemas.openxmlformats.org/officeDocument/2006/relationships/slideLayout" Target="../slideLayouts/slideLayout1.xml"/><Relationship Id="rId2" Type="http://schemas.openxmlformats.org/officeDocument/2006/relationships/image" Target="../media/image143.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47.emf"/><Relationship Id="rId4" Type="http://schemas.openxmlformats.org/officeDocument/2006/relationships/image" Target="../media/image148.emf"/><Relationship Id="rId5" Type="http://schemas.openxmlformats.org/officeDocument/2006/relationships/image" Target="../media/image149.emf"/><Relationship Id="rId1" Type="http://schemas.openxmlformats.org/officeDocument/2006/relationships/slideLayout" Target="../slideLayouts/slideLayout1.xml"/><Relationship Id="rId2" Type="http://schemas.openxmlformats.org/officeDocument/2006/relationships/image" Target="../media/image146.e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22531" name="Text Box 2"/>
          <p:cNvSpPr txBox="1">
            <a:spLocks noChangeArrowheads="1"/>
          </p:cNvSpPr>
          <p:nvPr/>
        </p:nvSpPr>
        <p:spPr bwMode="auto">
          <a:xfrm>
            <a:off x="0" y="241300"/>
            <a:ext cx="9144000" cy="1569660"/>
          </a:xfrm>
          <a:prstGeom prst="rect">
            <a:avLst/>
          </a:prstGeom>
          <a:solidFill>
            <a:schemeClr val="bg1">
              <a:alpha val="70195"/>
            </a:schemeClr>
          </a:solidFill>
          <a:ln w="9525">
            <a:noFill/>
            <a:miter lim="800000"/>
            <a:headEnd/>
            <a:tailEnd/>
          </a:ln>
        </p:spPr>
        <p:txBody>
          <a:bodyPr>
            <a:prstTxWarp prst="textNoShape">
              <a:avLst/>
            </a:prstTxWarp>
            <a:spAutoFit/>
          </a:bodyPr>
          <a:lstStyle/>
          <a:p>
            <a:pPr algn="ctr" defTabSz="914400"/>
            <a:r>
              <a:rPr lang="en-US" altLang="ko-KR" sz="3200" b="1" dirty="0" smtClean="0">
                <a:solidFill>
                  <a:srgbClr val="000000"/>
                </a:solidFill>
                <a:latin typeface="Trajan Pro" pitchFamily="-84" charset="0"/>
                <a:ea typeface="Trajan Pro" pitchFamily="-84" charset="0"/>
                <a:cs typeface="Trajan Pro" pitchFamily="-84" charset="0"/>
              </a:rPr>
              <a:t>Network Science</a:t>
            </a:r>
          </a:p>
          <a:p>
            <a:pPr algn="ctr" defTabSz="914400"/>
            <a:endParaRPr lang="en-US" altLang="ko-KR" sz="3200" b="1" dirty="0" smtClean="0">
              <a:solidFill>
                <a:srgbClr val="000000"/>
              </a:solidFill>
              <a:latin typeface="Trajan Pro" pitchFamily="-84" charset="0"/>
              <a:ea typeface="Trajan Pro" pitchFamily="-84" charset="0"/>
              <a:cs typeface="Trajan Pro" pitchFamily="-84" charset="0"/>
            </a:endParaRPr>
          </a:p>
          <a:p>
            <a:pPr algn="ctr" defTabSz="914400"/>
            <a:r>
              <a:rPr lang="en-US" altLang="ko-KR" sz="3200" b="1" dirty="0" smtClean="0">
                <a:solidFill>
                  <a:srgbClr val="000000"/>
                </a:solidFill>
                <a:latin typeface="Trajan Pro" pitchFamily="-84" charset="0"/>
                <a:ea typeface="Trajan Pro" pitchFamily="-84" charset="0"/>
                <a:cs typeface="Trajan Pro" pitchFamily="-84" charset="0"/>
              </a:rPr>
              <a:t>Class 4: Scale-free property </a:t>
            </a:r>
          </a:p>
        </p:txBody>
      </p:sp>
      <p:sp>
        <p:nvSpPr>
          <p:cNvPr id="22532" name="Rectangle 5"/>
          <p:cNvSpPr>
            <a:spLocks noChangeArrowheads="1"/>
          </p:cNvSpPr>
          <p:nvPr/>
        </p:nvSpPr>
        <p:spPr bwMode="auto">
          <a:xfrm>
            <a:off x="0" y="2876550"/>
            <a:ext cx="9145588" cy="2170113"/>
          </a:xfrm>
          <a:prstGeom prst="rect">
            <a:avLst/>
          </a:prstGeom>
          <a:solidFill>
            <a:schemeClr val="bg1">
              <a:alpha val="70195"/>
            </a:schemeClr>
          </a:solidFill>
          <a:ln w="9525">
            <a:noFill/>
            <a:miter lim="800000"/>
            <a:headEnd/>
            <a:tailEnd/>
          </a:ln>
        </p:spPr>
        <p:txBody>
          <a:bodyPr lIns="91407" tIns="45704" rIns="91407" bIns="45704">
            <a:prstTxWarp prst="textNoShape">
              <a:avLst/>
            </a:prstTxWarp>
          </a:bodyPr>
          <a:lstStyle/>
          <a:p>
            <a:pPr algn="ctr" defTabSz="914400"/>
            <a:r>
              <a:rPr lang="en-US" sz="3600" b="1" dirty="0">
                <a:solidFill>
                  <a:srgbClr val="000000"/>
                </a:solidFill>
                <a:latin typeface="Helvetica" pitchFamily="-84" charset="0"/>
                <a:ea typeface="Helvetica" pitchFamily="-84" charset="0"/>
                <a:cs typeface="Helvetica" pitchFamily="-84" charset="0"/>
              </a:rPr>
              <a:t>Albert-</a:t>
            </a:r>
            <a:r>
              <a:rPr lang="en-US" sz="3600" b="1" dirty="0" err="1">
                <a:solidFill>
                  <a:srgbClr val="000000"/>
                </a:solidFill>
                <a:latin typeface="Helvetica" pitchFamily="-84" charset="0"/>
                <a:ea typeface="Helvetica" pitchFamily="-84" charset="0"/>
                <a:cs typeface="Helvetica" pitchFamily="-84" charset="0"/>
              </a:rPr>
              <a:t>László</a:t>
            </a:r>
            <a:r>
              <a:rPr lang="en-US" sz="3600" b="1" dirty="0">
                <a:solidFill>
                  <a:srgbClr val="000000"/>
                </a:solidFill>
                <a:latin typeface="Helvetica" pitchFamily="-84" charset="0"/>
                <a:ea typeface="Helvetica" pitchFamily="-84" charset="0"/>
                <a:cs typeface="Helvetica" pitchFamily="-84" charset="0"/>
              </a:rPr>
              <a:t> </a:t>
            </a:r>
            <a:r>
              <a:rPr lang="en-US" sz="3600" b="1" dirty="0" err="1">
                <a:solidFill>
                  <a:srgbClr val="000000"/>
                </a:solidFill>
                <a:latin typeface="Helvetica" pitchFamily="-84" charset="0"/>
                <a:ea typeface="Helvetica" pitchFamily="-84" charset="0"/>
                <a:cs typeface="Helvetica" pitchFamily="-84" charset="0"/>
              </a:rPr>
              <a:t>Barabási</a:t>
            </a:r>
            <a:endParaRPr lang="en-US" sz="3600" b="1" dirty="0">
              <a:solidFill>
                <a:srgbClr val="000000"/>
              </a:solidFill>
              <a:latin typeface="Helvetica" pitchFamily="-84" charset="0"/>
              <a:ea typeface="Helvetica" pitchFamily="-84" charset="0"/>
              <a:cs typeface="Helvetica" pitchFamily="-84" charset="0"/>
            </a:endParaRPr>
          </a:p>
          <a:p>
            <a:pPr algn="ctr" defTabSz="914400"/>
            <a:r>
              <a:rPr lang="en-US" sz="2800" dirty="0">
                <a:solidFill>
                  <a:srgbClr val="000000"/>
                </a:solidFill>
                <a:latin typeface="Helvetica" pitchFamily="-84" charset="0"/>
                <a:ea typeface="Helvetica" pitchFamily="-84" charset="0"/>
                <a:cs typeface="Helvetica" pitchFamily="-84" charset="0"/>
              </a:rPr>
              <a:t>w</a:t>
            </a:r>
            <a:r>
              <a:rPr lang="en-US" sz="2800" dirty="0" smtClean="0">
                <a:solidFill>
                  <a:srgbClr val="000000"/>
                </a:solidFill>
                <a:latin typeface="Helvetica" pitchFamily="-84" charset="0"/>
                <a:ea typeface="Helvetica" pitchFamily="-84" charset="0"/>
                <a:cs typeface="Helvetica" pitchFamily="-84" charset="0"/>
              </a:rPr>
              <a:t>ith Roberta Sinatra</a:t>
            </a:r>
            <a:endParaRPr lang="en-US" sz="2800" dirty="0">
              <a:solidFill>
                <a:srgbClr val="000000"/>
              </a:solidFill>
              <a:latin typeface="Helvetica" pitchFamily="-84" charset="0"/>
              <a:ea typeface="Helvetica" pitchFamily="-84" charset="0"/>
              <a:cs typeface="Helvetica" pitchFamily="-84" charset="0"/>
            </a:endParaRPr>
          </a:p>
        </p:txBody>
      </p:sp>
      <p:sp>
        <p:nvSpPr>
          <p:cNvPr id="22533" name="Text Box 3"/>
          <p:cNvSpPr txBox="1">
            <a:spLocks noChangeArrowheads="1"/>
          </p:cNvSpPr>
          <p:nvPr/>
        </p:nvSpPr>
        <p:spPr bwMode="auto">
          <a:xfrm>
            <a:off x="3149600" y="5197475"/>
            <a:ext cx="3878263" cy="400050"/>
          </a:xfrm>
          <a:prstGeom prst="rect">
            <a:avLst/>
          </a:prstGeom>
          <a:solidFill>
            <a:schemeClr val="bg1">
              <a:alpha val="70195"/>
            </a:schemeClr>
          </a:solidFill>
          <a:ln w="9525">
            <a:noFill/>
            <a:miter lim="800000"/>
            <a:headEnd/>
            <a:tailEnd/>
          </a:ln>
        </p:spPr>
        <p:txBody>
          <a:bodyPr anchor="ctr">
            <a:prstTxWarp prst="textNoShape">
              <a:avLst/>
            </a:prstTxWarp>
            <a:spAutoFit/>
          </a:bodyPr>
          <a:lstStyle/>
          <a:p>
            <a:pPr algn="ctr" defTabSz="914400"/>
            <a:r>
              <a:rPr lang="en-US" sz="2000">
                <a:solidFill>
                  <a:srgbClr val="000000"/>
                </a:solidFill>
                <a:latin typeface="Trajan Pro" pitchFamily="-84" charset="0"/>
                <a:ea typeface="Trajan Pro" pitchFamily="-84" charset="0"/>
                <a:cs typeface="Trajan Pro" pitchFamily="-84" charset="0"/>
              </a:rPr>
              <a:t>www.BarabasiLab.com</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225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2530"/>
                </p:tgtEl>
              </p:cMediaNode>
            </p:video>
            <p:seq concurrent="1" nextAc="seek">
              <p:cTn id="8" restart="whenNotActive" fill="hold" evtFilter="cancelBubble" nodeType="interactiveSeq">
                <p:stCondLst>
                  <p:cond evt="onClick" delay="0">
                    <p:tgtEl>
                      <p:spTgt spid="225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530"/>
                                        </p:tgtEl>
                                      </p:cBhvr>
                                    </p:cmd>
                                  </p:childTnLst>
                                </p:cTn>
                              </p:par>
                            </p:childTnLst>
                          </p:cTn>
                        </p:par>
                      </p:childTnLst>
                    </p:cTn>
                  </p:par>
                </p:childTnLst>
              </p:cTn>
              <p:nextCondLst>
                <p:cond evt="onClick" delay="0">
                  <p:tgtEl>
                    <p:spTgt spid="2253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The difference between a power law and an exponential distribution</a:t>
            </a:r>
          </a:p>
        </p:txBody>
      </p:sp>
      <p:sp>
        <p:nvSpPr>
          <p:cNvPr id="5" name="Rectangle 4"/>
          <p:cNvSpPr/>
          <p:nvPr/>
        </p:nvSpPr>
        <p:spPr>
          <a:xfrm>
            <a:off x="677663" y="908808"/>
            <a:ext cx="7863339" cy="3416320"/>
          </a:xfrm>
          <a:prstGeom prst="rect">
            <a:avLst/>
          </a:prstGeom>
        </p:spPr>
        <p:txBody>
          <a:bodyPr wrap="square">
            <a:spAutoFit/>
          </a:bodyPr>
          <a:lstStyle/>
          <a:p>
            <a:r>
              <a:rPr lang="en-US" b="1" dirty="0" smtClean="0"/>
              <a:t>Let us use the WWW to illustrate the properties of the high-</a:t>
            </a:r>
            <a:r>
              <a:rPr lang="en-US" b="1" i="1" dirty="0" err="1" smtClean="0"/>
              <a:t>k</a:t>
            </a:r>
            <a:r>
              <a:rPr lang="en-US" b="1" i="1" dirty="0" smtClean="0"/>
              <a:t> regime. </a:t>
            </a:r>
          </a:p>
          <a:p>
            <a:r>
              <a:rPr lang="en-US" i="1" dirty="0" smtClean="0"/>
              <a:t>The probability to have a node with k~100  is </a:t>
            </a:r>
          </a:p>
          <a:p>
            <a:endParaRPr lang="en-US" i="1" dirty="0" smtClean="0"/>
          </a:p>
          <a:p>
            <a:pPr>
              <a:buFont typeface="Arial"/>
              <a:buChar char="•"/>
            </a:pPr>
            <a:r>
              <a:rPr lang="en-US" i="1" dirty="0" smtClean="0"/>
              <a:t>About                        in a Poisson distribution </a:t>
            </a:r>
          </a:p>
          <a:p>
            <a:pPr>
              <a:buFont typeface="Arial"/>
              <a:buChar char="•"/>
            </a:pPr>
            <a:endParaRPr lang="en-US" i="1" dirty="0" smtClean="0"/>
          </a:p>
          <a:p>
            <a:pPr>
              <a:buFont typeface="Arial"/>
              <a:buChar char="•"/>
            </a:pPr>
            <a:r>
              <a:rPr lang="en-US" i="1" dirty="0" smtClean="0"/>
              <a:t>About                       if  </a:t>
            </a:r>
            <a:r>
              <a:rPr lang="en-US" i="1" dirty="0" err="1" smtClean="0"/>
              <a:t>p</a:t>
            </a:r>
            <a:r>
              <a:rPr lang="en-US" i="1" baseline="-25000" dirty="0" err="1" smtClean="0"/>
              <a:t>k</a:t>
            </a:r>
            <a:r>
              <a:rPr lang="en-US" i="1" dirty="0" smtClean="0"/>
              <a:t> follows a power law. </a:t>
            </a:r>
          </a:p>
          <a:p>
            <a:pPr>
              <a:buFont typeface="Arial"/>
              <a:buChar char="•"/>
            </a:pPr>
            <a:endParaRPr lang="en-US" i="1" dirty="0" smtClean="0"/>
          </a:p>
          <a:p>
            <a:pPr>
              <a:buFont typeface="Arial"/>
              <a:buChar char="•"/>
            </a:pPr>
            <a:r>
              <a:rPr lang="en-US" i="1" dirty="0" smtClean="0"/>
              <a:t>Consequently, if the WWW were to be a random network, according to the Poisson prediction we would expect 10</a:t>
            </a:r>
            <a:r>
              <a:rPr lang="en-US" i="1" baseline="30000" dirty="0" smtClean="0"/>
              <a:t>-18    </a:t>
            </a:r>
            <a:r>
              <a:rPr lang="en-US" i="1" dirty="0" smtClean="0"/>
              <a:t>k&gt;100 degree nodes, or none.</a:t>
            </a:r>
            <a:endParaRPr lang="en-US" i="1" baseline="30000" dirty="0" smtClean="0"/>
          </a:p>
          <a:p>
            <a:pPr>
              <a:buFont typeface="Arial"/>
              <a:buChar char="•"/>
            </a:pPr>
            <a:endParaRPr lang="en-US" i="1" dirty="0" smtClean="0"/>
          </a:p>
          <a:p>
            <a:pPr>
              <a:buFont typeface="Arial"/>
              <a:buChar char="•"/>
            </a:pPr>
            <a:r>
              <a:rPr lang="en-US" i="1" dirty="0" smtClean="0"/>
              <a:t>For a power law degree distribution, we expect about                           </a:t>
            </a:r>
            <a:r>
              <a:rPr lang="en-US" i="1" dirty="0" err="1" smtClean="0"/>
              <a:t>k</a:t>
            </a:r>
            <a:r>
              <a:rPr lang="en-US" i="1" dirty="0" smtClean="0"/>
              <a:t>&gt;100 degree nodes</a:t>
            </a:r>
            <a:endParaRPr lang="en-US" dirty="0"/>
          </a:p>
        </p:txBody>
      </p:sp>
      <p:pic>
        <p:nvPicPr>
          <p:cNvPr id="7" name="Picture 6"/>
          <p:cNvPicPr>
            <a:picLocks noChangeAspect="1"/>
          </p:cNvPicPr>
          <p:nvPr/>
        </p:nvPicPr>
        <p:blipFill>
          <a:blip r:embed="rId3"/>
          <a:stretch>
            <a:fillRect/>
          </a:stretch>
        </p:blipFill>
        <p:spPr>
          <a:xfrm>
            <a:off x="1736164" y="1795592"/>
            <a:ext cx="1041400" cy="266700"/>
          </a:xfrm>
          <a:prstGeom prst="rect">
            <a:avLst/>
          </a:prstGeom>
        </p:spPr>
      </p:pic>
      <p:pic>
        <p:nvPicPr>
          <p:cNvPr id="8" name="Picture 7"/>
          <p:cNvPicPr>
            <a:picLocks noChangeAspect="1"/>
          </p:cNvPicPr>
          <p:nvPr/>
        </p:nvPicPr>
        <p:blipFill>
          <a:blip r:embed="rId4"/>
          <a:stretch>
            <a:fillRect/>
          </a:stretch>
        </p:blipFill>
        <p:spPr>
          <a:xfrm>
            <a:off x="1736164" y="2266833"/>
            <a:ext cx="977900" cy="266700"/>
          </a:xfrm>
          <a:prstGeom prst="rect">
            <a:avLst/>
          </a:prstGeom>
        </p:spPr>
      </p:pic>
      <p:pic>
        <p:nvPicPr>
          <p:cNvPr id="9" name="Picture 8"/>
          <p:cNvPicPr>
            <a:picLocks noChangeAspect="1"/>
          </p:cNvPicPr>
          <p:nvPr/>
        </p:nvPicPr>
        <p:blipFill>
          <a:blip r:embed="rId5"/>
          <a:stretch>
            <a:fillRect/>
          </a:stretch>
        </p:blipFill>
        <p:spPr>
          <a:xfrm>
            <a:off x="6392328" y="3705138"/>
            <a:ext cx="1066800" cy="2667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endParaRPr lang="en-US" sz="2000" b="1" dirty="0">
              <a:solidFill>
                <a:schemeClr val="bg1"/>
              </a:solidFill>
              <a:latin typeface="Helvetica" pitchFamily="-111" charset="0"/>
              <a:ea typeface="Helvetica" pitchFamily="-111" charset="0"/>
              <a:cs typeface="Helvetica" pitchFamily="-111" charset="0"/>
            </a:endParaRPr>
          </a:p>
        </p:txBody>
      </p:sp>
      <p:sp>
        <p:nvSpPr>
          <p:cNvPr id="5"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3" name="Picture 2"/>
          <p:cNvPicPr>
            <a:picLocks noChangeAspect="1"/>
          </p:cNvPicPr>
          <p:nvPr/>
        </p:nvPicPr>
        <p:blipFill>
          <a:blip r:embed="rId3"/>
          <a:stretch>
            <a:fillRect/>
          </a:stretch>
        </p:blipFill>
        <p:spPr>
          <a:xfrm>
            <a:off x="1320800" y="651932"/>
            <a:ext cx="6502400" cy="4749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TextBox 14"/>
          <p:cNvSpPr txBox="1">
            <a:spLocks noChangeArrowheads="1"/>
          </p:cNvSpPr>
          <p:nvPr/>
        </p:nvSpPr>
        <p:spPr bwMode="auto">
          <a:xfrm>
            <a:off x="1600200" y="0"/>
            <a:ext cx="5224463" cy="584200"/>
          </a:xfrm>
          <a:prstGeom prst="rect">
            <a:avLst/>
          </a:prstGeom>
          <a:noFill/>
          <a:ln w="9525">
            <a:noFill/>
            <a:miter lim="800000"/>
            <a:headEnd/>
            <a:tailEnd/>
          </a:ln>
        </p:spPr>
        <p:txBody>
          <a:bodyPr wrap="none">
            <a:prstTxWarp prst="textNoShape">
              <a:avLst/>
            </a:prstTxWarp>
            <a:spAutoFit/>
          </a:bodyPr>
          <a:lstStyle/>
          <a:p>
            <a:r>
              <a:rPr lang="en-US" sz="3200" b="1" smtClean="0">
                <a:solidFill>
                  <a:srgbClr val="FF0000"/>
                </a:solidFill>
                <a:latin typeface="Arial" pitchFamily="-112" charset="0"/>
                <a:ea typeface="ＭＳ Ｐゴシック" charset="-128"/>
                <a:cs typeface="ＭＳ Ｐゴシック" charset="-128"/>
              </a:rPr>
              <a:t>Finite scale-free networks</a:t>
            </a:r>
          </a:p>
        </p:txBody>
      </p:sp>
      <p:sp>
        <p:nvSpPr>
          <p:cNvPr id="69638" name="TextBox 7"/>
          <p:cNvSpPr txBox="1">
            <a:spLocks noChangeArrowheads="1"/>
          </p:cNvSpPr>
          <p:nvPr/>
        </p:nvSpPr>
        <p:spPr bwMode="auto">
          <a:xfrm>
            <a:off x="152400" y="624510"/>
            <a:ext cx="8686800" cy="1200150"/>
          </a:xfrm>
          <a:prstGeom prst="rect">
            <a:avLst/>
          </a:prstGeom>
          <a:noFill/>
          <a:ln w="9525">
            <a:noFill/>
            <a:miter lim="800000"/>
            <a:headEnd/>
            <a:tailEnd/>
          </a:ln>
        </p:spPr>
        <p:txBody>
          <a:bodyPr>
            <a:prstTxWarp prst="textNoShape">
              <a:avLst/>
            </a:prstTxWarp>
            <a:spAutoFit/>
          </a:bodyPr>
          <a:lstStyle/>
          <a:p>
            <a:r>
              <a:rPr lang="en-US" dirty="0" smtClean="0">
                <a:solidFill>
                  <a:prstClr val="black"/>
                </a:solidFill>
                <a:latin typeface="Arial" pitchFamily="-112" charset="0"/>
                <a:ea typeface="ＭＳ Ｐゴシック" charset="-128"/>
                <a:cs typeface="ＭＳ Ｐゴシック" charset="-128"/>
              </a:rPr>
              <a:t>All real networks are finite </a:t>
            </a:r>
            <a:r>
              <a:rPr lang="en-US" dirty="0" err="1" smtClean="0">
                <a:solidFill>
                  <a:prstClr val="black"/>
                </a:solidFill>
                <a:latin typeface="Arial" pitchFamily="-112" charset="0"/>
                <a:ea typeface="ＭＳ Ｐゴシック" charset="-128"/>
                <a:cs typeface="ＭＳ Ｐゴシック" charset="-128"/>
                <a:sym typeface="Wingdings" pitchFamily="-112" charset="2"/>
              </a:rPr>
              <a:t></a:t>
            </a:r>
            <a:r>
              <a:rPr lang="en-US" dirty="0" smtClean="0">
                <a:solidFill>
                  <a:prstClr val="black"/>
                </a:solidFill>
                <a:latin typeface="Arial" pitchFamily="-112" charset="0"/>
                <a:ea typeface="ＭＳ Ｐゴシック" charset="-128"/>
                <a:cs typeface="ＭＳ Ｐゴシック" charset="-128"/>
                <a:sym typeface="Wingdings" pitchFamily="-112" charset="2"/>
              </a:rPr>
              <a:t> </a:t>
            </a:r>
            <a:r>
              <a:rPr lang="en-US" dirty="0" smtClean="0">
                <a:solidFill>
                  <a:prstClr val="black"/>
                </a:solidFill>
                <a:latin typeface="Arial" pitchFamily="-112" charset="0"/>
                <a:ea typeface="ＭＳ Ｐゴシック" charset="-128"/>
                <a:cs typeface="ＭＳ Ｐゴシック" charset="-128"/>
              </a:rPr>
              <a:t> let us explore its consequences. </a:t>
            </a:r>
          </a:p>
          <a:p>
            <a:r>
              <a:rPr lang="en-US" dirty="0" err="1" smtClean="0">
                <a:solidFill>
                  <a:prstClr val="black"/>
                </a:solidFill>
                <a:latin typeface="Arial" pitchFamily="-112" charset="0"/>
                <a:ea typeface="ＭＳ Ｐゴシック" charset="-128"/>
                <a:cs typeface="ＭＳ Ｐゴシック" charset="-128"/>
                <a:sym typeface="Wingdings" pitchFamily="-112" charset="2"/>
              </a:rPr>
              <a:t></a:t>
            </a:r>
            <a:r>
              <a:rPr lang="en-US" dirty="0" smtClean="0">
                <a:solidFill>
                  <a:prstClr val="black"/>
                </a:solidFill>
                <a:latin typeface="Arial" pitchFamily="-112" charset="0"/>
                <a:ea typeface="ＭＳ Ｐゴシック" charset="-128"/>
                <a:cs typeface="ＭＳ Ｐゴシック" charset="-128"/>
                <a:sym typeface="Wingdings" pitchFamily="-112" charset="2"/>
              </a:rPr>
              <a:t> </a:t>
            </a:r>
            <a:r>
              <a:rPr lang="en-US" dirty="0" smtClean="0">
                <a:solidFill>
                  <a:prstClr val="black"/>
                </a:solidFill>
                <a:latin typeface="Arial" pitchFamily="-112" charset="0"/>
                <a:ea typeface="ＭＳ Ｐゴシック" charset="-128"/>
                <a:cs typeface="ＭＳ Ｐゴシック" charset="-128"/>
              </a:rPr>
              <a:t>We have an expected maximum degree, </a:t>
            </a:r>
            <a:r>
              <a:rPr lang="en-US" dirty="0" err="1" smtClean="0">
                <a:solidFill>
                  <a:prstClr val="black"/>
                </a:solidFill>
                <a:latin typeface="Arial" pitchFamily="-112" charset="0"/>
                <a:ea typeface="ＭＳ Ｐゴシック" charset="-128"/>
                <a:cs typeface="ＭＳ Ｐゴシック" charset="-128"/>
              </a:rPr>
              <a:t>k</a:t>
            </a:r>
            <a:r>
              <a:rPr lang="en-US" baseline="-25000" dirty="0" err="1" smtClean="0">
                <a:solidFill>
                  <a:prstClr val="black"/>
                </a:solidFill>
                <a:latin typeface="Arial" pitchFamily="-112" charset="0"/>
                <a:ea typeface="ＭＳ Ｐゴシック" charset="-128"/>
                <a:cs typeface="ＭＳ Ｐゴシック" charset="-128"/>
              </a:rPr>
              <a:t>max</a:t>
            </a:r>
            <a:endParaRPr lang="en-US" dirty="0" smtClean="0">
              <a:solidFill>
                <a:prstClr val="black"/>
              </a:solidFill>
              <a:latin typeface="Arial" pitchFamily="-112" charset="0"/>
              <a:ea typeface="ＭＳ Ｐゴシック" charset="-128"/>
              <a:cs typeface="ＭＳ Ｐゴシック" charset="-128"/>
            </a:endParaRPr>
          </a:p>
          <a:p>
            <a:endParaRPr lang="en-US" dirty="0" smtClean="0">
              <a:solidFill>
                <a:prstClr val="black"/>
              </a:solidFill>
              <a:latin typeface="Arial" pitchFamily="-112" charset="0"/>
              <a:ea typeface="ＭＳ Ｐゴシック" charset="-128"/>
              <a:cs typeface="ＭＳ Ｐゴシック" charset="-128"/>
            </a:endParaRPr>
          </a:p>
          <a:p>
            <a:r>
              <a:rPr lang="en-US" u="sng" dirty="0" smtClean="0">
                <a:solidFill>
                  <a:prstClr val="black"/>
                </a:solidFill>
                <a:latin typeface="Arial" pitchFamily="-112" charset="0"/>
                <a:ea typeface="ＭＳ Ｐゴシック" charset="-128"/>
                <a:cs typeface="ＭＳ Ｐゴシック" charset="-128"/>
              </a:rPr>
              <a:t>Estimating </a:t>
            </a:r>
            <a:r>
              <a:rPr lang="en-US" u="sng" dirty="0" err="1" smtClean="0">
                <a:solidFill>
                  <a:prstClr val="black"/>
                </a:solidFill>
                <a:latin typeface="Arial" pitchFamily="-112" charset="0"/>
                <a:ea typeface="ＭＳ Ｐゴシック" charset="-128"/>
                <a:cs typeface="ＭＳ Ｐゴシック" charset="-128"/>
              </a:rPr>
              <a:t>k</a:t>
            </a:r>
            <a:r>
              <a:rPr lang="en-US" u="sng" baseline="-25000" dirty="0" err="1" smtClean="0">
                <a:solidFill>
                  <a:prstClr val="black"/>
                </a:solidFill>
                <a:latin typeface="Arial" pitchFamily="-112" charset="0"/>
                <a:ea typeface="ＭＳ Ｐゴシック" charset="-128"/>
                <a:cs typeface="ＭＳ Ｐゴシック" charset="-128"/>
              </a:rPr>
              <a:t>max</a:t>
            </a:r>
            <a:r>
              <a:rPr lang="en-US" u="sng" dirty="0" smtClean="0">
                <a:solidFill>
                  <a:prstClr val="black"/>
                </a:solidFill>
                <a:latin typeface="Arial" pitchFamily="-112" charset="0"/>
                <a:ea typeface="ＭＳ Ｐゴシック" charset="-128"/>
                <a:cs typeface="ＭＳ Ｐゴシック" charset="-128"/>
              </a:rPr>
              <a:t> </a:t>
            </a:r>
          </a:p>
        </p:txBody>
      </p:sp>
      <p:graphicFrame>
        <p:nvGraphicFramePr>
          <p:cNvPr id="69634" name="Object 2"/>
          <p:cNvGraphicFramePr>
            <a:graphicFrameLocks noChangeAspect="1"/>
          </p:cNvGraphicFramePr>
          <p:nvPr/>
        </p:nvGraphicFramePr>
        <p:xfrm>
          <a:off x="509588" y="1876425"/>
          <a:ext cx="1763712" cy="760413"/>
        </p:xfrm>
        <a:graphic>
          <a:graphicData uri="http://schemas.openxmlformats.org/presentationml/2006/ole">
            <mc:AlternateContent xmlns:mc="http://schemas.openxmlformats.org/markup-compatibility/2006">
              <mc:Choice xmlns:v="urn:schemas-microsoft-com:vml" Requires="v">
                <p:oleObj spid="_x0000_s326698" name="Equation" r:id="rId3" imgW="977900" imgH="508000" progId="Equation.DSMT4">
                  <p:embed/>
                </p:oleObj>
              </mc:Choice>
              <mc:Fallback>
                <p:oleObj name="Equation" r:id="rId3" imgW="977900" imgH="5080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1876425"/>
                        <a:ext cx="1763712"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5" name="Object 3"/>
          <p:cNvGraphicFramePr>
            <a:graphicFrameLocks noChangeAspect="1"/>
          </p:cNvGraphicFramePr>
          <p:nvPr/>
        </p:nvGraphicFramePr>
        <p:xfrm>
          <a:off x="3257550" y="4289425"/>
          <a:ext cx="1673225" cy="533400"/>
        </p:xfrm>
        <a:graphic>
          <a:graphicData uri="http://schemas.openxmlformats.org/presentationml/2006/ole">
            <mc:AlternateContent xmlns:mc="http://schemas.openxmlformats.org/markup-compatibility/2006">
              <mc:Choice xmlns:v="urn:schemas-microsoft-com:vml" Requires="v">
                <p:oleObj spid="_x0000_s326699" name="Equation" r:id="rId5" imgW="927100" imgH="355600" progId="Equation.DSMT4">
                  <p:embed/>
                </p:oleObj>
              </mc:Choice>
              <mc:Fallback>
                <p:oleObj name="Equation" r:id="rId5" imgW="927100" imgH="3556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7550" y="4289425"/>
                        <a:ext cx="16732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39" name="TextBox 11"/>
          <p:cNvSpPr txBox="1">
            <a:spLocks noChangeArrowheads="1"/>
          </p:cNvSpPr>
          <p:nvPr/>
        </p:nvSpPr>
        <p:spPr bwMode="auto">
          <a:xfrm>
            <a:off x="2590800" y="1841500"/>
            <a:ext cx="6553200" cy="923925"/>
          </a:xfrm>
          <a:prstGeom prst="rect">
            <a:avLst/>
          </a:prstGeom>
          <a:noFill/>
          <a:ln w="9525">
            <a:noFill/>
            <a:miter lim="800000"/>
            <a:headEnd/>
            <a:tailEnd/>
          </a:ln>
        </p:spPr>
        <p:txBody>
          <a:bodyPr>
            <a:prstTxWarp prst="textNoShape">
              <a:avLst/>
            </a:prstTxWarp>
            <a:spAutoFit/>
          </a:bodyPr>
          <a:lstStyle/>
          <a:p>
            <a:r>
              <a:rPr lang="en-US" dirty="0" smtClean="0">
                <a:solidFill>
                  <a:prstClr val="black"/>
                </a:solidFill>
                <a:latin typeface="Arial" pitchFamily="-112" charset="0"/>
                <a:ea typeface="ＭＳ Ｐゴシック" charset="-128"/>
                <a:cs typeface="ＭＳ Ｐゴシック" charset="-128"/>
              </a:rPr>
              <a:t>Why: the probability to have a node larger than </a:t>
            </a:r>
            <a:r>
              <a:rPr lang="en-US" i="1" dirty="0" err="1" smtClean="0">
                <a:solidFill>
                  <a:prstClr val="black"/>
                </a:solidFill>
                <a:latin typeface="Arial" pitchFamily="-112" charset="0"/>
                <a:ea typeface="ＭＳ Ｐゴシック" charset="-128"/>
                <a:cs typeface="ＭＳ Ｐゴシック" charset="-128"/>
              </a:rPr>
              <a:t>k</a:t>
            </a:r>
            <a:r>
              <a:rPr lang="en-US" i="1" baseline="-25000" dirty="0" err="1" smtClean="0">
                <a:solidFill>
                  <a:prstClr val="black"/>
                </a:solidFill>
                <a:latin typeface="Arial" pitchFamily="-112" charset="0"/>
                <a:ea typeface="ＭＳ Ｐゴシック" charset="-128"/>
                <a:cs typeface="ＭＳ Ｐゴシック" charset="-128"/>
              </a:rPr>
              <a:t>ma</a:t>
            </a:r>
            <a:r>
              <a:rPr lang="en-US" baseline="-25000" dirty="0" err="1" smtClean="0">
                <a:solidFill>
                  <a:prstClr val="black"/>
                </a:solidFill>
                <a:latin typeface="Arial" pitchFamily="-112" charset="0"/>
                <a:ea typeface="ＭＳ Ｐゴシック" charset="-128"/>
                <a:cs typeface="ＭＳ Ｐゴシック" charset="-128"/>
              </a:rPr>
              <a:t>x</a:t>
            </a:r>
            <a:r>
              <a:rPr lang="en-US" baseline="-25000" dirty="0" smtClean="0">
                <a:solidFill>
                  <a:prstClr val="black"/>
                </a:solidFill>
                <a:latin typeface="Arial" pitchFamily="-112" charset="0"/>
                <a:ea typeface="ＭＳ Ｐゴシック" charset="-128"/>
                <a:cs typeface="ＭＳ Ｐゴシック" charset="-128"/>
              </a:rPr>
              <a:t> </a:t>
            </a:r>
            <a:r>
              <a:rPr lang="en-US" dirty="0" smtClean="0">
                <a:solidFill>
                  <a:prstClr val="black"/>
                </a:solidFill>
                <a:latin typeface="Arial" pitchFamily="-112" charset="0"/>
                <a:ea typeface="ＭＳ Ｐゴシック" charset="-128"/>
                <a:cs typeface="ＭＳ Ｐゴシック" charset="-128"/>
              </a:rPr>
              <a:t>should not exceed the prob. to have one node, i.e. </a:t>
            </a:r>
            <a:r>
              <a:rPr lang="en-US" i="1" dirty="0" smtClean="0">
                <a:solidFill>
                  <a:prstClr val="black"/>
                </a:solidFill>
                <a:latin typeface="Arial" pitchFamily="-112" charset="0"/>
                <a:ea typeface="ＭＳ Ｐゴシック" charset="-128"/>
                <a:cs typeface="ＭＳ Ｐゴシック" charset="-128"/>
              </a:rPr>
              <a:t>1/N </a:t>
            </a:r>
            <a:r>
              <a:rPr lang="en-US" dirty="0" smtClean="0">
                <a:solidFill>
                  <a:prstClr val="black"/>
                </a:solidFill>
                <a:latin typeface="Arial" pitchFamily="-112" charset="0"/>
                <a:ea typeface="ＭＳ Ｐゴシック" charset="-128"/>
                <a:cs typeface="ＭＳ Ｐゴシック" charset="-128"/>
              </a:rPr>
              <a:t>fraction of all nodes </a:t>
            </a:r>
          </a:p>
        </p:txBody>
      </p:sp>
      <p:graphicFrame>
        <p:nvGraphicFramePr>
          <p:cNvPr id="69636" name="Object 4"/>
          <p:cNvGraphicFramePr>
            <a:graphicFrameLocks noChangeAspect="1"/>
          </p:cNvGraphicFramePr>
          <p:nvPr/>
        </p:nvGraphicFramePr>
        <p:xfrm>
          <a:off x="374650" y="2992438"/>
          <a:ext cx="7626350" cy="760412"/>
        </p:xfrm>
        <a:graphic>
          <a:graphicData uri="http://schemas.openxmlformats.org/presentationml/2006/ole">
            <mc:AlternateContent xmlns:mc="http://schemas.openxmlformats.org/markup-compatibility/2006">
              <mc:Choice xmlns:v="urn:schemas-microsoft-com:vml" Requires="v">
                <p:oleObj spid="_x0000_s326700" name="Equation" r:id="rId7" imgW="4229100" imgH="508000" progId="Equation.DSMT4">
                  <p:embed/>
                </p:oleObj>
              </mc:Choice>
              <mc:Fallback>
                <p:oleObj name="Equation" r:id="rId7" imgW="4229100" imgH="5080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 y="2992438"/>
                        <a:ext cx="7626350" cy="760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111" charset="0"/>
                <a:ea typeface="Helvetica" pitchFamily="-111" charset="0"/>
                <a:cs typeface="Helvetica" pitchFamily="-111" charset="0"/>
              </a:rPr>
              <a:t>The size of the biggest hub</a:t>
            </a:r>
            <a:endParaRPr lang="en-US" sz="2000" b="1" dirty="0">
              <a:solidFill>
                <a:schemeClr val="bg1"/>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TextBox 14"/>
          <p:cNvSpPr txBox="1">
            <a:spLocks noChangeArrowheads="1"/>
          </p:cNvSpPr>
          <p:nvPr/>
        </p:nvSpPr>
        <p:spPr bwMode="auto">
          <a:xfrm>
            <a:off x="1600200" y="0"/>
            <a:ext cx="5224463" cy="584200"/>
          </a:xfrm>
          <a:prstGeom prst="rect">
            <a:avLst/>
          </a:prstGeom>
          <a:noFill/>
          <a:ln w="9525">
            <a:noFill/>
            <a:miter lim="800000"/>
            <a:headEnd/>
            <a:tailEnd/>
          </a:ln>
        </p:spPr>
        <p:txBody>
          <a:bodyPr wrap="none">
            <a:prstTxWarp prst="textNoShape">
              <a:avLst/>
            </a:prstTxWarp>
            <a:spAutoFit/>
          </a:bodyPr>
          <a:lstStyle/>
          <a:p>
            <a:r>
              <a:rPr lang="en-US" sz="3200" b="1" smtClean="0">
                <a:solidFill>
                  <a:srgbClr val="FF0000"/>
                </a:solidFill>
                <a:latin typeface="Arial" pitchFamily="-112" charset="0"/>
                <a:ea typeface="ＭＳ Ｐゴシック" charset="-128"/>
                <a:cs typeface="ＭＳ Ｐゴシック" charset="-128"/>
              </a:rPr>
              <a:t>Finite scale-free networks</a:t>
            </a:r>
          </a:p>
        </p:txBody>
      </p:sp>
      <p:graphicFrame>
        <p:nvGraphicFramePr>
          <p:cNvPr id="69635" name="Object 3"/>
          <p:cNvGraphicFramePr>
            <a:graphicFrameLocks noChangeAspect="1"/>
          </p:cNvGraphicFramePr>
          <p:nvPr>
            <p:extLst>
              <p:ext uri="{D42A27DB-BD31-4B8C-83A1-F6EECF244321}">
                <p14:modId xmlns:p14="http://schemas.microsoft.com/office/powerpoint/2010/main" val="958779909"/>
              </p:ext>
            </p:extLst>
          </p:nvPr>
        </p:nvGraphicFramePr>
        <p:xfrm>
          <a:off x="2890661" y="654403"/>
          <a:ext cx="2683578" cy="855486"/>
        </p:xfrm>
        <a:graphic>
          <a:graphicData uri="http://schemas.openxmlformats.org/presentationml/2006/ole">
            <mc:AlternateContent xmlns:mc="http://schemas.openxmlformats.org/markup-compatibility/2006">
              <mc:Choice xmlns:v="urn:schemas-microsoft-com:vml" Requires="v">
                <p:oleObj spid="_x0000_s1037" name="Equation" r:id="rId3" imgW="927100" imgH="355600" progId="Equation.DSMT4">
                  <p:embed/>
                </p:oleObj>
              </mc:Choice>
              <mc:Fallback>
                <p:oleObj name="Equation" r:id="rId3" imgW="927100" imgH="355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661" y="654403"/>
                        <a:ext cx="2683578" cy="855486"/>
                      </a:xfrm>
                      <a:prstGeom prst="rect">
                        <a:avLst/>
                      </a:prstGeom>
                      <a:noFill/>
                      <a:extLst/>
                    </p:spPr>
                  </p:pic>
                </p:oleObj>
              </mc:Fallback>
            </mc:AlternateContent>
          </a:graphicData>
        </a:graphic>
      </p:graphicFrame>
      <p:sp>
        <p:nvSpPr>
          <p:cNvPr id="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111" charset="0"/>
                <a:ea typeface="Helvetica" pitchFamily="-111" charset="0"/>
                <a:cs typeface="Helvetica" pitchFamily="-111" charset="0"/>
              </a:rPr>
              <a:t>The size of the biggest hub</a:t>
            </a:r>
            <a:endParaRPr lang="en-US" sz="2000" b="1" dirty="0">
              <a:solidFill>
                <a:schemeClr val="bg1"/>
              </a:solidFill>
              <a:latin typeface="Helvetica" pitchFamily="-111" charset="0"/>
              <a:ea typeface="Helvetica" pitchFamily="-111" charset="0"/>
              <a:cs typeface="Helvetica" pitchFamily="-111" charset="0"/>
            </a:endParaRPr>
          </a:p>
        </p:txBody>
      </p:sp>
      <p:pic>
        <p:nvPicPr>
          <p:cNvPr id="2" name="Picture 1"/>
          <p:cNvPicPr>
            <a:picLocks noChangeAspect="1"/>
          </p:cNvPicPr>
          <p:nvPr/>
        </p:nvPicPr>
        <p:blipFill>
          <a:blip r:embed="rId5"/>
          <a:stretch>
            <a:fillRect/>
          </a:stretch>
        </p:blipFill>
        <p:spPr>
          <a:xfrm>
            <a:off x="729544" y="1955799"/>
            <a:ext cx="7426677" cy="3144629"/>
          </a:xfrm>
          <a:prstGeom prst="rect">
            <a:avLst/>
          </a:prstGeom>
        </p:spPr>
      </p:pic>
    </p:spTree>
    <p:extLst>
      <p:ext uri="{BB962C8B-B14F-4D97-AF65-F5344CB8AC3E}">
        <p14:creationId xmlns:p14="http://schemas.microsoft.com/office/powerpoint/2010/main" val="32277626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Box 14"/>
          <p:cNvSpPr txBox="1">
            <a:spLocks noChangeArrowheads="1"/>
          </p:cNvSpPr>
          <p:nvPr/>
        </p:nvSpPr>
        <p:spPr bwMode="auto">
          <a:xfrm>
            <a:off x="1600200" y="0"/>
            <a:ext cx="5224463" cy="584200"/>
          </a:xfrm>
          <a:prstGeom prst="rect">
            <a:avLst/>
          </a:prstGeom>
          <a:noFill/>
          <a:ln w="9525">
            <a:noFill/>
            <a:miter lim="800000"/>
            <a:headEnd/>
            <a:tailEnd/>
          </a:ln>
        </p:spPr>
        <p:txBody>
          <a:bodyPr wrap="none">
            <a:prstTxWarp prst="textNoShape">
              <a:avLst/>
            </a:prstTxWarp>
            <a:spAutoFit/>
          </a:bodyPr>
          <a:lstStyle/>
          <a:p>
            <a:r>
              <a:rPr lang="en-US" sz="3200" b="1" smtClean="0">
                <a:solidFill>
                  <a:srgbClr val="FF0000"/>
                </a:solidFill>
                <a:latin typeface="Arial" pitchFamily="-112" charset="0"/>
                <a:ea typeface="ＭＳ Ｐゴシック" charset="-128"/>
                <a:cs typeface="ＭＳ Ｐゴシック" charset="-128"/>
              </a:rPr>
              <a:t>Finite scale-free networks</a:t>
            </a:r>
          </a:p>
        </p:txBody>
      </p:sp>
      <p:sp>
        <p:nvSpPr>
          <p:cNvPr id="70660" name="TextBox 7"/>
          <p:cNvSpPr txBox="1">
            <a:spLocks noChangeArrowheads="1"/>
          </p:cNvSpPr>
          <p:nvPr/>
        </p:nvSpPr>
        <p:spPr bwMode="auto">
          <a:xfrm>
            <a:off x="152400" y="908050"/>
            <a:ext cx="8686800" cy="646113"/>
          </a:xfrm>
          <a:prstGeom prst="rect">
            <a:avLst/>
          </a:prstGeom>
          <a:noFill/>
          <a:ln w="9525">
            <a:noFill/>
            <a:miter lim="800000"/>
            <a:headEnd/>
            <a:tailEnd/>
          </a:ln>
        </p:spPr>
        <p:txBody>
          <a:bodyPr>
            <a:prstTxWarp prst="textNoShape">
              <a:avLst/>
            </a:prstTxWarp>
            <a:spAutoFit/>
          </a:bodyPr>
          <a:lstStyle/>
          <a:p>
            <a:r>
              <a:rPr lang="en-US" dirty="0" smtClean="0">
                <a:solidFill>
                  <a:prstClr val="black"/>
                </a:solidFill>
                <a:latin typeface="Arial" pitchFamily="-112" charset="0"/>
                <a:ea typeface="ＭＳ Ｐゴシック" charset="-128"/>
                <a:cs typeface="ＭＳ Ｐゴシック" charset="-128"/>
              </a:rPr>
              <a:t>Expected maximum degree, </a:t>
            </a:r>
            <a:r>
              <a:rPr lang="en-US" dirty="0" err="1" smtClean="0">
                <a:solidFill>
                  <a:prstClr val="black"/>
                </a:solidFill>
                <a:latin typeface="Arial" pitchFamily="-112" charset="0"/>
                <a:ea typeface="ＭＳ Ｐゴシック" charset="-128"/>
                <a:cs typeface="ＭＳ Ｐゴシック" charset="-128"/>
              </a:rPr>
              <a:t>k</a:t>
            </a:r>
            <a:r>
              <a:rPr lang="en-US" baseline="-25000" dirty="0" err="1" smtClean="0">
                <a:solidFill>
                  <a:prstClr val="black"/>
                </a:solidFill>
                <a:latin typeface="Arial" pitchFamily="-112" charset="0"/>
                <a:ea typeface="ＭＳ Ｐゴシック" charset="-128"/>
                <a:cs typeface="ＭＳ Ｐゴシック" charset="-128"/>
              </a:rPr>
              <a:t>max</a:t>
            </a:r>
            <a:endParaRPr lang="en-US" dirty="0" smtClean="0">
              <a:solidFill>
                <a:prstClr val="black"/>
              </a:solidFill>
              <a:latin typeface="Arial" pitchFamily="-112" charset="0"/>
              <a:ea typeface="ＭＳ Ｐゴシック" charset="-128"/>
              <a:cs typeface="ＭＳ Ｐゴシック" charset="-128"/>
            </a:endParaRPr>
          </a:p>
          <a:p>
            <a:pPr>
              <a:buFont typeface="Wingdings" pitchFamily="-112" charset="2"/>
              <a:buChar char="à"/>
            </a:pPr>
            <a:endParaRPr lang="en-US" dirty="0" smtClean="0">
              <a:solidFill>
                <a:prstClr val="black"/>
              </a:solidFill>
              <a:latin typeface="Arial" pitchFamily="-112" charset="0"/>
              <a:ea typeface="ＭＳ Ｐゴシック" charset="-128"/>
              <a:cs typeface="ＭＳ Ｐゴシック" charset="-128"/>
            </a:endParaRPr>
          </a:p>
        </p:txBody>
      </p:sp>
      <p:graphicFrame>
        <p:nvGraphicFramePr>
          <p:cNvPr id="70658" name="Object 2"/>
          <p:cNvGraphicFramePr>
            <a:graphicFrameLocks noChangeAspect="1"/>
          </p:cNvGraphicFramePr>
          <p:nvPr/>
        </p:nvGraphicFramePr>
        <p:xfrm>
          <a:off x="3257550" y="1535113"/>
          <a:ext cx="1673225" cy="533400"/>
        </p:xfrm>
        <a:graphic>
          <a:graphicData uri="http://schemas.openxmlformats.org/presentationml/2006/ole">
            <mc:AlternateContent xmlns:mc="http://schemas.openxmlformats.org/markup-compatibility/2006">
              <mc:Choice xmlns:v="urn:schemas-microsoft-com:vml" Requires="v">
                <p:oleObj spid="_x0000_s327700" name="Equation" r:id="rId3" imgW="927100" imgH="355600" progId="Equation.DSMT4">
                  <p:embed/>
                </p:oleObj>
              </mc:Choice>
              <mc:Fallback>
                <p:oleObj name="Equation" r:id="rId3" imgW="927100" imgH="3556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7550" y="1535113"/>
                        <a:ext cx="16732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1" name="TextBox 13"/>
          <p:cNvSpPr txBox="1">
            <a:spLocks noChangeArrowheads="1"/>
          </p:cNvSpPr>
          <p:nvPr/>
        </p:nvSpPr>
        <p:spPr bwMode="auto">
          <a:xfrm>
            <a:off x="381000" y="2360613"/>
            <a:ext cx="8229600" cy="3692525"/>
          </a:xfrm>
          <a:prstGeom prst="rect">
            <a:avLst/>
          </a:prstGeom>
          <a:noFill/>
          <a:ln w="9525">
            <a:noFill/>
            <a:miter lim="800000"/>
            <a:headEnd/>
            <a:tailEnd/>
          </a:ln>
        </p:spPr>
        <p:txBody>
          <a:bodyPr>
            <a:prstTxWarp prst="textNoShape">
              <a:avLst/>
            </a:prstTxWarp>
            <a:spAutoFit/>
          </a:bodyPr>
          <a:lstStyle/>
          <a:p>
            <a:pPr>
              <a:buFont typeface="Arial" pitchFamily="-112" charset="0"/>
              <a:buChar char="•"/>
            </a:pPr>
            <a:r>
              <a:rPr lang="en-US" dirty="0" err="1" smtClean="0">
                <a:solidFill>
                  <a:prstClr val="black"/>
                </a:solidFill>
                <a:latin typeface="Arial" pitchFamily="-112" charset="0"/>
                <a:ea typeface="ＭＳ Ｐゴシック" charset="-128"/>
                <a:cs typeface="ＭＳ Ｐゴシック" charset="-128"/>
              </a:rPr>
              <a:t>k</a:t>
            </a:r>
            <a:r>
              <a:rPr lang="en-US" baseline="-25000" dirty="0" err="1" smtClean="0">
                <a:solidFill>
                  <a:prstClr val="black"/>
                </a:solidFill>
                <a:latin typeface="Arial" pitchFamily="-112" charset="0"/>
                <a:ea typeface="ＭＳ Ｐゴシック" charset="-128"/>
                <a:cs typeface="ＭＳ Ｐゴシック" charset="-128"/>
              </a:rPr>
              <a:t>max</a:t>
            </a:r>
            <a:r>
              <a:rPr lang="en-US" dirty="0" smtClean="0">
                <a:solidFill>
                  <a:prstClr val="black"/>
                </a:solidFill>
                <a:latin typeface="Arial" pitchFamily="-112" charset="0"/>
                <a:ea typeface="ＭＳ Ｐゴシック" charset="-128"/>
                <a:cs typeface="ＭＳ Ｐゴシック" charset="-128"/>
              </a:rPr>
              <a:t>, increases with the size of the network </a:t>
            </a:r>
          </a:p>
          <a:p>
            <a:pPr lvl="1"/>
            <a:r>
              <a:rPr lang="en-US" dirty="0" err="1" smtClean="0">
                <a:solidFill>
                  <a:prstClr val="black"/>
                </a:solidFill>
                <a:latin typeface="Arial" pitchFamily="-112" charset="0"/>
                <a:ea typeface="ＭＳ Ｐゴシック" charset="-128"/>
                <a:cs typeface="ＭＳ Ｐゴシック" charset="-128"/>
                <a:sym typeface="Wingdings" pitchFamily="-112" charset="2"/>
              </a:rPr>
              <a:t></a:t>
            </a:r>
            <a:r>
              <a:rPr lang="en-US" dirty="0" err="1" smtClean="0">
                <a:solidFill>
                  <a:prstClr val="black"/>
                </a:solidFill>
                <a:latin typeface="Arial" pitchFamily="-112" charset="0"/>
                <a:ea typeface="ＭＳ Ｐゴシック" charset="-128"/>
                <a:cs typeface="ＭＳ Ｐゴシック" charset="-128"/>
              </a:rPr>
              <a:t>the</a:t>
            </a:r>
            <a:r>
              <a:rPr lang="en-US" dirty="0" smtClean="0">
                <a:solidFill>
                  <a:prstClr val="black"/>
                </a:solidFill>
                <a:latin typeface="Arial" pitchFamily="-112" charset="0"/>
                <a:ea typeface="ＭＳ Ｐゴシック" charset="-128"/>
                <a:cs typeface="ＭＳ Ｐゴシック" charset="-128"/>
              </a:rPr>
              <a:t> larger a system is, the larger its biggest hub</a:t>
            </a:r>
          </a:p>
          <a:p>
            <a:pPr lvl="1"/>
            <a:endParaRPr lang="en-US" dirty="0" smtClean="0">
              <a:solidFill>
                <a:prstClr val="black"/>
              </a:solidFill>
              <a:latin typeface="Arial" pitchFamily="-112" charset="0"/>
              <a:ea typeface="ＭＳ Ｐゴシック" charset="-128"/>
              <a:cs typeface="ＭＳ Ｐゴシック" charset="-128"/>
            </a:endParaRPr>
          </a:p>
          <a:p>
            <a:pPr>
              <a:buFont typeface="Arial" pitchFamily="-112" charset="0"/>
              <a:buChar char="•"/>
            </a:pPr>
            <a:r>
              <a:rPr lang="en-US" dirty="0" smtClean="0">
                <a:solidFill>
                  <a:prstClr val="black"/>
                </a:solidFill>
                <a:latin typeface="Arial" pitchFamily="-112" charset="0"/>
                <a:ea typeface="ＭＳ Ｐゴシック" charset="-128"/>
                <a:cs typeface="ＭＳ Ｐゴシック" charset="-128"/>
              </a:rPr>
              <a:t>For </a:t>
            </a:r>
            <a:r>
              <a:rPr lang="en-US" dirty="0" err="1" smtClean="0">
                <a:solidFill>
                  <a:prstClr val="black"/>
                </a:solidFill>
                <a:latin typeface="Arial" pitchFamily="-112" charset="0"/>
                <a:ea typeface="ＭＳ Ｐゴシック" charset="-128"/>
                <a:cs typeface="ＭＳ Ｐゴシック" charset="-128"/>
              </a:rPr>
              <a:t>γ</a:t>
            </a:r>
            <a:r>
              <a:rPr lang="en-US" dirty="0" smtClean="0">
                <a:solidFill>
                  <a:prstClr val="black"/>
                </a:solidFill>
                <a:latin typeface="Arial" pitchFamily="-112" charset="0"/>
                <a:ea typeface="ＭＳ Ｐゴシック" charset="-128"/>
                <a:cs typeface="ＭＳ Ｐゴシック" charset="-128"/>
              </a:rPr>
              <a:t>&gt;2  </a:t>
            </a:r>
            <a:r>
              <a:rPr lang="en-US" dirty="0" err="1" smtClean="0">
                <a:solidFill>
                  <a:prstClr val="black"/>
                </a:solidFill>
                <a:latin typeface="Arial" pitchFamily="-112" charset="0"/>
                <a:ea typeface="ＭＳ Ｐゴシック" charset="-128"/>
                <a:cs typeface="ＭＳ Ｐゴシック" charset="-128"/>
              </a:rPr>
              <a:t>k</a:t>
            </a:r>
            <a:r>
              <a:rPr lang="en-US" baseline="-25000" dirty="0" err="1" smtClean="0">
                <a:solidFill>
                  <a:prstClr val="black"/>
                </a:solidFill>
                <a:latin typeface="Arial" pitchFamily="-112" charset="0"/>
                <a:ea typeface="ＭＳ Ｐゴシック" charset="-128"/>
                <a:cs typeface="ＭＳ Ｐゴシック" charset="-128"/>
              </a:rPr>
              <a:t>max</a:t>
            </a:r>
            <a:r>
              <a:rPr lang="en-US" baseline="-25000" dirty="0" smtClean="0">
                <a:solidFill>
                  <a:prstClr val="black"/>
                </a:solidFill>
                <a:latin typeface="Arial" pitchFamily="-112" charset="0"/>
                <a:ea typeface="ＭＳ Ｐゴシック" charset="-128"/>
                <a:cs typeface="ＭＳ Ｐゴシック" charset="-128"/>
              </a:rPr>
              <a:t> </a:t>
            </a:r>
            <a:r>
              <a:rPr lang="en-US" dirty="0" smtClean="0">
                <a:solidFill>
                  <a:prstClr val="black"/>
                </a:solidFill>
                <a:latin typeface="Arial" pitchFamily="-112" charset="0"/>
                <a:ea typeface="ＭＳ Ｐゴシック" charset="-128"/>
                <a:cs typeface="ＭＳ Ｐゴシック" charset="-128"/>
              </a:rPr>
              <a:t>increases slower than N</a:t>
            </a:r>
          </a:p>
          <a:p>
            <a:pPr lvl="1">
              <a:buFont typeface="Wingdings" pitchFamily="-112" charset="2"/>
              <a:buChar char="à"/>
            </a:pPr>
            <a:r>
              <a:rPr lang="en-US" dirty="0" smtClean="0">
                <a:solidFill>
                  <a:prstClr val="black"/>
                </a:solidFill>
                <a:latin typeface="Arial" pitchFamily="-112" charset="0"/>
                <a:ea typeface="ＭＳ Ｐゴシック" charset="-128"/>
                <a:cs typeface="ＭＳ Ｐゴシック" charset="-128"/>
              </a:rPr>
              <a:t>the largest hub will contain a decreasing fraction of links as N increases.</a:t>
            </a:r>
          </a:p>
          <a:p>
            <a:pPr lvl="1"/>
            <a:endParaRPr lang="en-US" dirty="0" smtClean="0">
              <a:solidFill>
                <a:prstClr val="black"/>
              </a:solidFill>
              <a:latin typeface="Arial" pitchFamily="-112" charset="0"/>
              <a:ea typeface="ＭＳ Ｐゴシック" charset="-128"/>
              <a:cs typeface="ＭＳ Ｐゴシック" charset="-128"/>
            </a:endParaRPr>
          </a:p>
          <a:p>
            <a:pPr>
              <a:buFont typeface="Arial" pitchFamily="-112" charset="0"/>
              <a:buChar char="•"/>
            </a:pPr>
            <a:r>
              <a:rPr lang="en-US" dirty="0" smtClean="0">
                <a:solidFill>
                  <a:prstClr val="black"/>
                </a:solidFill>
                <a:latin typeface="Arial" pitchFamily="-112" charset="0"/>
                <a:ea typeface="ＭＳ Ｐゴシック" charset="-128"/>
                <a:cs typeface="ＭＳ Ｐゴシック" charset="-128"/>
              </a:rPr>
              <a:t>For </a:t>
            </a:r>
            <a:r>
              <a:rPr lang="en-US" dirty="0" err="1" smtClean="0">
                <a:solidFill>
                  <a:prstClr val="black"/>
                </a:solidFill>
                <a:latin typeface="Arial" pitchFamily="-112" charset="0"/>
                <a:ea typeface="ＭＳ Ｐゴシック" charset="-128"/>
                <a:cs typeface="ＭＳ Ｐゴシック" charset="-128"/>
              </a:rPr>
              <a:t>γ</a:t>
            </a:r>
            <a:r>
              <a:rPr lang="en-US" dirty="0" smtClean="0">
                <a:solidFill>
                  <a:prstClr val="black"/>
                </a:solidFill>
                <a:latin typeface="Arial" pitchFamily="-112" charset="0"/>
                <a:ea typeface="ＭＳ Ｐゴシック" charset="-128"/>
                <a:cs typeface="ＭＳ Ｐゴシック" charset="-128"/>
              </a:rPr>
              <a:t>=2     </a:t>
            </a:r>
            <a:r>
              <a:rPr lang="en-US" dirty="0" err="1" smtClean="0">
                <a:solidFill>
                  <a:prstClr val="black"/>
                </a:solidFill>
                <a:latin typeface="Arial" pitchFamily="-112" charset="0"/>
                <a:ea typeface="ＭＳ Ｐゴシック" charset="-128"/>
                <a:cs typeface="ＭＳ Ｐゴシック" charset="-128"/>
              </a:rPr>
              <a:t>k</a:t>
            </a:r>
            <a:r>
              <a:rPr lang="en-US" baseline="-25000" dirty="0" err="1" smtClean="0">
                <a:solidFill>
                  <a:prstClr val="black"/>
                </a:solidFill>
                <a:latin typeface="Arial" pitchFamily="-112" charset="0"/>
                <a:ea typeface="ＭＳ Ｐゴシック" charset="-128"/>
                <a:cs typeface="ＭＳ Ｐゴシック" charset="-128"/>
              </a:rPr>
              <a:t>max</a:t>
            </a:r>
            <a:r>
              <a:rPr lang="en-US" dirty="0" err="1" smtClean="0">
                <a:solidFill>
                  <a:prstClr val="black"/>
                </a:solidFill>
                <a:latin typeface="Arial" pitchFamily="-112" charset="0"/>
                <a:ea typeface="ＭＳ Ｐゴシック" charset="-128"/>
                <a:cs typeface="ＭＳ Ｐゴシック" charset="-128"/>
              </a:rPr>
              <a:t>~N</a:t>
            </a:r>
            <a:r>
              <a:rPr lang="en-US" dirty="0" smtClean="0">
                <a:solidFill>
                  <a:prstClr val="black"/>
                </a:solidFill>
                <a:latin typeface="Arial" pitchFamily="-112" charset="0"/>
                <a:ea typeface="ＭＳ Ｐゴシック" charset="-128"/>
                <a:cs typeface="ＭＳ Ｐゴシック" charset="-128"/>
              </a:rPr>
              <a:t>. </a:t>
            </a:r>
          </a:p>
          <a:p>
            <a:pPr lvl="1"/>
            <a:r>
              <a:rPr lang="en-US" dirty="0" err="1" smtClean="0">
                <a:solidFill>
                  <a:prstClr val="black"/>
                </a:solidFill>
                <a:latin typeface="Arial" pitchFamily="-112" charset="0"/>
                <a:ea typeface="ＭＳ Ｐゴシック" charset="-128"/>
                <a:cs typeface="ＭＳ Ｐゴシック" charset="-128"/>
                <a:sym typeface="Wingdings" pitchFamily="-112" charset="2"/>
              </a:rPr>
              <a:t></a:t>
            </a:r>
            <a:r>
              <a:rPr lang="en-US" dirty="0" smtClean="0">
                <a:solidFill>
                  <a:prstClr val="black"/>
                </a:solidFill>
                <a:latin typeface="Arial" pitchFamily="-112" charset="0"/>
                <a:ea typeface="ＭＳ Ｐゴシック" charset="-128"/>
                <a:cs typeface="ＭＳ Ｐゴシック" charset="-128"/>
                <a:sym typeface="Wingdings" pitchFamily="-112" charset="2"/>
              </a:rPr>
              <a:t> </a:t>
            </a:r>
            <a:r>
              <a:rPr lang="en-US" dirty="0" smtClean="0">
                <a:solidFill>
                  <a:prstClr val="black"/>
                </a:solidFill>
                <a:latin typeface="Arial" pitchFamily="-112" charset="0"/>
                <a:ea typeface="ＭＳ Ｐゴシック" charset="-128"/>
                <a:cs typeface="ＭＳ Ｐゴシック" charset="-128"/>
              </a:rPr>
              <a:t>The size of the biggest hub is O(N)</a:t>
            </a:r>
          </a:p>
          <a:p>
            <a:pPr>
              <a:buFont typeface="Arial" pitchFamily="-112" charset="0"/>
              <a:buChar char="•"/>
            </a:pPr>
            <a:endParaRPr lang="en-US" dirty="0" smtClean="0">
              <a:solidFill>
                <a:prstClr val="black"/>
              </a:solidFill>
              <a:latin typeface="Arial" pitchFamily="-112" charset="0"/>
              <a:ea typeface="ＭＳ Ｐゴシック" charset="-128"/>
              <a:cs typeface="ＭＳ Ｐゴシック" charset="-128"/>
            </a:endParaRPr>
          </a:p>
          <a:p>
            <a:pPr>
              <a:buFont typeface="Arial" pitchFamily="-112" charset="0"/>
              <a:buChar char="•"/>
            </a:pPr>
            <a:r>
              <a:rPr lang="en-US" dirty="0" smtClean="0">
                <a:solidFill>
                  <a:prstClr val="black"/>
                </a:solidFill>
                <a:latin typeface="Arial" pitchFamily="-112" charset="0"/>
                <a:ea typeface="ＭＳ Ｐゴシック" charset="-128"/>
                <a:cs typeface="ＭＳ Ｐゴシック" charset="-128"/>
              </a:rPr>
              <a:t>For </a:t>
            </a:r>
            <a:r>
              <a:rPr lang="en-US" dirty="0" err="1" smtClean="0">
                <a:solidFill>
                  <a:prstClr val="black"/>
                </a:solidFill>
                <a:latin typeface="Arial" pitchFamily="-112" charset="0"/>
                <a:ea typeface="ＭＳ Ｐゴシック" charset="-128"/>
                <a:cs typeface="ＭＳ Ｐゴシック" charset="-128"/>
              </a:rPr>
              <a:t>γ</a:t>
            </a:r>
            <a:r>
              <a:rPr lang="en-US" dirty="0" smtClean="0">
                <a:solidFill>
                  <a:prstClr val="black"/>
                </a:solidFill>
                <a:latin typeface="Arial" pitchFamily="-112" charset="0"/>
                <a:ea typeface="ＭＳ Ｐゴシック" charset="-128"/>
                <a:cs typeface="ＭＳ Ｐゴシック" charset="-128"/>
              </a:rPr>
              <a:t>&lt;2  </a:t>
            </a:r>
            <a:r>
              <a:rPr lang="en-US" dirty="0" err="1" smtClean="0">
                <a:solidFill>
                  <a:prstClr val="black"/>
                </a:solidFill>
                <a:latin typeface="Arial" pitchFamily="-112" charset="0"/>
                <a:ea typeface="ＭＳ Ｐゴシック" charset="-128"/>
                <a:cs typeface="ＭＳ Ｐゴシック" charset="-128"/>
              </a:rPr>
              <a:t>k</a:t>
            </a:r>
            <a:r>
              <a:rPr lang="en-US" baseline="-25000" dirty="0" err="1" smtClean="0">
                <a:solidFill>
                  <a:prstClr val="black"/>
                </a:solidFill>
                <a:latin typeface="Arial" pitchFamily="-112" charset="0"/>
                <a:ea typeface="ＭＳ Ｐゴシック" charset="-128"/>
                <a:cs typeface="ＭＳ Ｐゴシック" charset="-128"/>
              </a:rPr>
              <a:t>max</a:t>
            </a:r>
            <a:r>
              <a:rPr lang="en-US" baseline="-25000" dirty="0" smtClean="0">
                <a:solidFill>
                  <a:prstClr val="black"/>
                </a:solidFill>
                <a:latin typeface="Arial" pitchFamily="-112" charset="0"/>
                <a:ea typeface="ＭＳ Ｐゴシック" charset="-128"/>
                <a:cs typeface="ＭＳ Ｐゴシック" charset="-128"/>
              </a:rPr>
              <a:t> </a:t>
            </a:r>
            <a:r>
              <a:rPr lang="en-US" dirty="0" smtClean="0">
                <a:solidFill>
                  <a:prstClr val="black"/>
                </a:solidFill>
                <a:latin typeface="Arial" pitchFamily="-112" charset="0"/>
                <a:ea typeface="ＭＳ Ｐゴシック" charset="-128"/>
                <a:cs typeface="ＭＳ Ｐゴシック" charset="-128"/>
              </a:rPr>
              <a:t>increases faster than N: condensation phenomena</a:t>
            </a:r>
          </a:p>
          <a:p>
            <a:pPr lvl="1"/>
            <a:r>
              <a:rPr lang="en-US" dirty="0" smtClean="0">
                <a:solidFill>
                  <a:prstClr val="black"/>
                </a:solidFill>
                <a:latin typeface="Arial" pitchFamily="-112" charset="0"/>
                <a:ea typeface="ＭＳ Ｐゴシック" charset="-128"/>
                <a:cs typeface="ＭＳ Ｐゴシック" charset="-128"/>
              </a:rPr>
              <a:t> </a:t>
            </a:r>
            <a:r>
              <a:rPr lang="en-US" dirty="0" err="1" smtClean="0">
                <a:solidFill>
                  <a:prstClr val="black"/>
                </a:solidFill>
                <a:latin typeface="Arial" pitchFamily="-112" charset="0"/>
                <a:ea typeface="ＭＳ Ｐゴシック" charset="-128"/>
                <a:cs typeface="ＭＳ Ｐゴシック" charset="-128"/>
                <a:sym typeface="Wingdings" pitchFamily="-112" charset="2"/>
              </a:rPr>
              <a:t></a:t>
            </a:r>
            <a:r>
              <a:rPr lang="en-US" dirty="0" smtClean="0">
                <a:solidFill>
                  <a:prstClr val="black"/>
                </a:solidFill>
                <a:latin typeface="Arial" pitchFamily="-112" charset="0"/>
                <a:ea typeface="ＭＳ Ｐゴシック" charset="-128"/>
                <a:cs typeface="ＭＳ Ｐゴシック" charset="-128"/>
                <a:sym typeface="Wingdings" pitchFamily="-112" charset="2"/>
              </a:rPr>
              <a:t> the largest hub will grab an increasing fraction of links. </a:t>
            </a:r>
            <a:r>
              <a:rPr lang="en-US" dirty="0" smtClean="0">
                <a:solidFill>
                  <a:prstClr val="black"/>
                </a:solidFill>
                <a:latin typeface="Arial" pitchFamily="-112" charset="0"/>
                <a:ea typeface="ＭＳ Ｐゴシック" charset="-128"/>
                <a:cs typeface="ＭＳ Ｐゴシック" charset="-128"/>
              </a:rPr>
              <a:t> Anomaly!</a:t>
            </a:r>
          </a:p>
          <a:p>
            <a:endParaRPr lang="en-US" dirty="0" smtClean="0">
              <a:solidFill>
                <a:prstClr val="black"/>
              </a:solidFill>
              <a:latin typeface="Arial" pitchFamily="-112" charset="0"/>
              <a:ea typeface="ＭＳ Ｐゴシック" charset="-128"/>
              <a:cs typeface="ＭＳ Ｐゴシック" charset="-128"/>
            </a:endParaRPr>
          </a:p>
          <a:p>
            <a:r>
              <a:rPr lang="en-US" dirty="0" smtClean="0">
                <a:solidFill>
                  <a:prstClr val="black"/>
                </a:solidFill>
                <a:latin typeface="Arial" pitchFamily="-112" charset="0"/>
                <a:ea typeface="ＭＳ Ｐゴシック" charset="-128"/>
                <a:cs typeface="ＭＳ Ｐゴシック" charset="-128"/>
              </a:rPr>
              <a:t>  </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TextBox 14"/>
          <p:cNvSpPr txBox="1">
            <a:spLocks noChangeArrowheads="1"/>
          </p:cNvSpPr>
          <p:nvPr/>
        </p:nvSpPr>
        <p:spPr bwMode="auto">
          <a:xfrm>
            <a:off x="1600200" y="0"/>
            <a:ext cx="5224463" cy="584200"/>
          </a:xfrm>
          <a:prstGeom prst="rect">
            <a:avLst/>
          </a:prstGeom>
          <a:noFill/>
          <a:ln w="9525">
            <a:noFill/>
            <a:miter lim="800000"/>
            <a:headEnd/>
            <a:tailEnd/>
          </a:ln>
        </p:spPr>
        <p:txBody>
          <a:bodyPr wrap="none">
            <a:prstTxWarp prst="textNoShape">
              <a:avLst/>
            </a:prstTxWarp>
            <a:spAutoFit/>
          </a:bodyPr>
          <a:lstStyle/>
          <a:p>
            <a:r>
              <a:rPr lang="en-US" sz="3200" b="1" smtClean="0">
                <a:solidFill>
                  <a:srgbClr val="FF0000"/>
                </a:solidFill>
                <a:latin typeface="Arial" pitchFamily="-112" charset="0"/>
                <a:ea typeface="ＭＳ Ｐゴシック" charset="-128"/>
                <a:cs typeface="ＭＳ Ｐゴシック" charset="-128"/>
              </a:rPr>
              <a:t>Finite scale-free networks</a:t>
            </a:r>
          </a:p>
        </p:txBody>
      </p:sp>
      <p:graphicFrame>
        <p:nvGraphicFramePr>
          <p:cNvPr id="69635" name="Object 3"/>
          <p:cNvGraphicFramePr>
            <a:graphicFrameLocks noChangeAspect="1"/>
          </p:cNvGraphicFramePr>
          <p:nvPr/>
        </p:nvGraphicFramePr>
        <p:xfrm>
          <a:off x="3735387" y="4452106"/>
          <a:ext cx="1673225" cy="533400"/>
        </p:xfrm>
        <a:graphic>
          <a:graphicData uri="http://schemas.openxmlformats.org/presentationml/2006/ole">
            <mc:AlternateContent xmlns:mc="http://schemas.openxmlformats.org/markup-compatibility/2006">
              <mc:Choice xmlns:v="urn:schemas-microsoft-com:vml" Requires="v">
                <p:oleObj spid="_x0000_s328726" name="Equation" r:id="rId3" imgW="927100" imgH="355600" progId="Equation.DSMT4">
                  <p:embed/>
                </p:oleObj>
              </mc:Choice>
              <mc:Fallback>
                <p:oleObj name="Equation" r:id="rId3" imgW="927100" imgH="355600" progId="Equation.DSMT4">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387" y="4452106"/>
                        <a:ext cx="167322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111" charset="0"/>
                <a:ea typeface="Helvetica" pitchFamily="-111" charset="0"/>
                <a:cs typeface="Helvetica" pitchFamily="-111" charset="0"/>
              </a:rPr>
              <a:t>The size of the largest hub</a:t>
            </a:r>
            <a:endParaRPr lang="en-US" sz="2000" b="1" dirty="0">
              <a:solidFill>
                <a:schemeClr val="bg1"/>
              </a:solidFill>
              <a:latin typeface="Helvetica" pitchFamily="-111" charset="0"/>
              <a:ea typeface="Helvetica" pitchFamily="-111" charset="0"/>
              <a:cs typeface="Helvetica" pitchFamily="-111" charset="0"/>
            </a:endParaRPr>
          </a:p>
        </p:txBody>
      </p:sp>
      <p:pic>
        <p:nvPicPr>
          <p:cNvPr id="2" name="Picture 1"/>
          <p:cNvPicPr>
            <a:picLocks noChangeAspect="1"/>
          </p:cNvPicPr>
          <p:nvPr/>
        </p:nvPicPr>
        <p:blipFill>
          <a:blip r:embed="rId5"/>
          <a:stretch>
            <a:fillRect/>
          </a:stretch>
        </p:blipFill>
        <p:spPr>
          <a:xfrm>
            <a:off x="2026708" y="1143000"/>
            <a:ext cx="4930070" cy="311372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The meaning of scale-free</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4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54"/>
          <p:cNvSpPr txBox="1">
            <a:spLocks noChangeArrowheads="1"/>
          </p:cNvSpPr>
          <p:nvPr/>
        </p:nvSpPr>
        <p:spPr bwMode="auto">
          <a:xfrm>
            <a:off x="330200" y="1423988"/>
            <a:ext cx="8610600" cy="1200150"/>
          </a:xfrm>
          <a:prstGeom prst="rect">
            <a:avLst/>
          </a:prstGeom>
          <a:noFill/>
          <a:ln w="9525">
            <a:noFill/>
            <a:miter lim="800000"/>
            <a:headEnd/>
            <a:tailEnd/>
          </a:ln>
        </p:spPr>
        <p:txBody>
          <a:bodyPr>
            <a:prstTxWarp prst="textNoShape">
              <a:avLst/>
            </a:prstTxWarp>
            <a:spAutoFit/>
          </a:bodyPr>
          <a:lstStyle/>
          <a:p>
            <a:r>
              <a:rPr lang="en-US" b="1">
                <a:latin typeface="Helvetica" pitchFamily="-111" charset="0"/>
                <a:ea typeface="Helvetica" pitchFamily="-111" charset="0"/>
                <a:cs typeface="Helvetica" pitchFamily="-111" charset="0"/>
              </a:rPr>
              <a:t>Definition:</a:t>
            </a:r>
          </a:p>
          <a:p>
            <a:endParaRPr lang="en-US" b="1">
              <a:solidFill>
                <a:srgbClr val="FF0000"/>
              </a:solidFill>
              <a:latin typeface="Helvetica" pitchFamily="-111" charset="0"/>
              <a:ea typeface="Helvetica" pitchFamily="-111" charset="0"/>
              <a:cs typeface="Helvetica" pitchFamily="-111" charset="0"/>
            </a:endParaRPr>
          </a:p>
          <a:p>
            <a:r>
              <a:rPr lang="en-US" b="1">
                <a:solidFill>
                  <a:srgbClr val="FF0000"/>
                </a:solidFill>
                <a:latin typeface="Helvetica" pitchFamily="-111" charset="0"/>
                <a:ea typeface="Helvetica" pitchFamily="-111" charset="0"/>
                <a:cs typeface="Helvetica" pitchFamily="-111" charset="0"/>
              </a:rPr>
              <a:t>Networks with a power law tail in their degree distribution are called </a:t>
            </a:r>
          </a:p>
          <a:p>
            <a:r>
              <a:rPr lang="en-US" b="1">
                <a:solidFill>
                  <a:srgbClr val="FF0000"/>
                </a:solidFill>
                <a:latin typeface="Helvetica" pitchFamily="-111" charset="0"/>
                <a:ea typeface="Helvetica" pitchFamily="-111" charset="0"/>
                <a:cs typeface="Helvetica" pitchFamily="-111" charset="0"/>
              </a:rPr>
              <a:t>‘scale-free networks’ </a:t>
            </a:r>
          </a:p>
        </p:txBody>
      </p:sp>
      <p:sp>
        <p:nvSpPr>
          <p:cNvPr id="28675" name="TextBox 55"/>
          <p:cNvSpPr txBox="1">
            <a:spLocks noChangeArrowheads="1"/>
          </p:cNvSpPr>
          <p:nvPr/>
        </p:nvSpPr>
        <p:spPr bwMode="auto">
          <a:xfrm>
            <a:off x="342900" y="2857500"/>
            <a:ext cx="3738563" cy="646113"/>
          </a:xfrm>
          <a:prstGeom prst="rect">
            <a:avLst/>
          </a:prstGeom>
          <a:noFill/>
          <a:ln w="9525">
            <a:noFill/>
            <a:miter lim="800000"/>
            <a:headEnd/>
            <a:tailEnd/>
          </a:ln>
        </p:spPr>
        <p:txBody>
          <a:bodyPr wrap="none">
            <a:prstTxWarp prst="textNoShape">
              <a:avLst/>
            </a:prstTxWarp>
            <a:spAutoFit/>
          </a:bodyPr>
          <a:lstStyle/>
          <a:p>
            <a:r>
              <a:rPr lang="en-US">
                <a:latin typeface="Helvetica" pitchFamily="-111" charset="0"/>
                <a:ea typeface="Helvetica" pitchFamily="-111" charset="0"/>
                <a:cs typeface="Helvetica" pitchFamily="-111" charset="0"/>
              </a:rPr>
              <a:t>Where does the name come from?</a:t>
            </a:r>
          </a:p>
          <a:p>
            <a:endParaRPr lang="en-US"/>
          </a:p>
        </p:txBody>
      </p:sp>
      <p:sp>
        <p:nvSpPr>
          <p:cNvPr id="28676" name="Rectangle 2"/>
          <p:cNvSpPr>
            <a:spLocks noChangeArrowheads="1"/>
          </p:cNvSpPr>
          <p:nvPr/>
        </p:nvSpPr>
        <p:spPr bwMode="auto">
          <a:xfrm>
            <a:off x="342900" y="3640138"/>
            <a:ext cx="7623175" cy="831850"/>
          </a:xfrm>
          <a:prstGeom prst="rect">
            <a:avLst/>
          </a:prstGeom>
          <a:noFill/>
          <a:ln w="9525">
            <a:noFill/>
            <a:miter lim="800000"/>
            <a:headEnd/>
            <a:tailEnd/>
          </a:ln>
        </p:spPr>
        <p:txBody>
          <a:bodyPr>
            <a:prstTxWarp prst="textNoShape">
              <a:avLst/>
            </a:prstTxWarp>
            <a:spAutoFit/>
          </a:bodyPr>
          <a:lstStyle/>
          <a:p>
            <a:r>
              <a:rPr lang="en-GB" sz="2400" b="1">
                <a:solidFill>
                  <a:srgbClr val="0000FF"/>
                </a:solidFill>
                <a:latin typeface="Helvetica" pitchFamily="-111" charset="0"/>
                <a:ea typeface="Helvetica" pitchFamily="-111" charset="0"/>
                <a:cs typeface="Helvetica" pitchFamily="-111" charset="0"/>
              </a:rPr>
              <a:t>Critical Phenomena and scale-invariance</a:t>
            </a:r>
          </a:p>
          <a:p>
            <a:r>
              <a:rPr lang="en-GB" sz="2400">
                <a:latin typeface="Helvetica" pitchFamily="-111" charset="0"/>
                <a:ea typeface="Helvetica" pitchFamily="-111" charset="0"/>
                <a:cs typeface="Helvetica" pitchFamily="-111" charset="0"/>
              </a:rPr>
              <a:t> (a detour)</a:t>
            </a:r>
            <a:endParaRPr lang="en-US" sz="2400">
              <a:latin typeface="Helvetica" pitchFamily="-111" charset="0"/>
              <a:ea typeface="Helvetica" pitchFamily="-111" charset="0"/>
              <a:cs typeface="Helvetica" pitchFamily="-111" charset="0"/>
            </a:endParaRPr>
          </a:p>
        </p:txBody>
      </p:sp>
      <p:sp>
        <p:nvSpPr>
          <p:cNvPr id="28677" name="TextBox 2"/>
          <p:cNvSpPr txBox="1">
            <a:spLocks noChangeArrowheads="1"/>
          </p:cNvSpPr>
          <p:nvPr/>
        </p:nvSpPr>
        <p:spPr bwMode="auto">
          <a:xfrm>
            <a:off x="4729163" y="6362700"/>
            <a:ext cx="3236912" cy="369888"/>
          </a:xfrm>
          <a:prstGeom prst="rect">
            <a:avLst/>
          </a:prstGeom>
          <a:noFill/>
          <a:ln w="9525">
            <a:noFill/>
            <a:miter lim="800000"/>
            <a:headEnd/>
            <a:tailEnd/>
          </a:ln>
        </p:spPr>
        <p:txBody>
          <a:bodyPr wrap="none">
            <a:prstTxWarp prst="textNoShape">
              <a:avLst/>
            </a:prstTxWarp>
            <a:spAutoFit/>
          </a:bodyPr>
          <a:lstStyle/>
          <a:p>
            <a:r>
              <a:rPr lang="en-US"/>
              <a:t>Slides after </a:t>
            </a:r>
            <a:r>
              <a:rPr lang="en-US" b="1"/>
              <a:t>Dante R. Chialvo </a:t>
            </a:r>
            <a:endParaRPr lang="en-US"/>
          </a:p>
        </p:txBody>
      </p:sp>
      <p:sp>
        <p:nvSpPr>
          <p:cNvPr id="28678" name="TextBox 2"/>
          <p:cNvSpPr txBox="1">
            <a:spLocks noChangeArrowheads="1"/>
          </p:cNvSpPr>
          <p:nvPr/>
        </p:nvSpPr>
        <p:spPr bwMode="auto">
          <a:xfrm>
            <a:off x="330200" y="5264150"/>
            <a:ext cx="1881188" cy="246063"/>
          </a:xfrm>
          <a:prstGeom prst="rect">
            <a:avLst/>
          </a:prstGeom>
          <a:noFill/>
          <a:ln w="9525">
            <a:noFill/>
            <a:miter lim="800000"/>
            <a:headEnd/>
            <a:tailEnd/>
          </a:ln>
        </p:spPr>
        <p:txBody>
          <a:bodyPr wrap="none">
            <a:prstTxWarp prst="textNoShape">
              <a:avLst/>
            </a:prstTxWarp>
            <a:spAutoFit/>
          </a:bodyPr>
          <a:lstStyle/>
          <a:p>
            <a:r>
              <a:rPr lang="en-US" sz="1000">
                <a:latin typeface="Helvetica" pitchFamily="-111" charset="0"/>
                <a:ea typeface="Helvetica" pitchFamily="-111" charset="0"/>
                <a:cs typeface="Helvetica" pitchFamily="-111" charset="0"/>
              </a:rPr>
              <a:t>Slides after </a:t>
            </a:r>
            <a:r>
              <a:rPr lang="en-US" sz="1000" b="1">
                <a:latin typeface="Helvetica" pitchFamily="-111" charset="0"/>
                <a:ea typeface="Helvetica" pitchFamily="-111" charset="0"/>
                <a:cs typeface="Helvetica" pitchFamily="-111" charset="0"/>
              </a:rPr>
              <a:t>Dante R. Chialvo </a:t>
            </a:r>
            <a:endParaRPr lang="en-US" sz="1000">
              <a:latin typeface="Helvetica" pitchFamily="-111" charset="0"/>
              <a:ea typeface="Helvetica" pitchFamily="-111" charset="0"/>
              <a:cs typeface="Helvetica" pitchFamily="-111" charset="0"/>
            </a:endParaRPr>
          </a:p>
        </p:txBody>
      </p:sp>
      <p:sp>
        <p:nvSpPr>
          <p:cNvPr id="28680"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Scale-free networks: Definition</a:t>
            </a: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Trajan Pro" pitchFamily="-84" charset="0"/>
                <a:ea typeface="Helvetica" pitchFamily="-84" charset="0"/>
                <a:cs typeface="Helvetica" pitchFamily="-84" charset="0"/>
              </a:rPr>
              <a:t>Phase transitions in complex systems I: Magnetism</a:t>
            </a:r>
          </a:p>
        </p:txBody>
      </p:sp>
      <p:pic>
        <p:nvPicPr>
          <p:cNvPr id="71683" name="Picture 9" descr="F-RG-spins-marci.jpg"/>
          <p:cNvPicPr>
            <a:picLocks noChangeAspect="1"/>
          </p:cNvPicPr>
          <p:nvPr/>
        </p:nvPicPr>
        <p:blipFill>
          <a:blip r:embed="rId2"/>
          <a:srcRect/>
          <a:stretch>
            <a:fillRect/>
          </a:stretch>
        </p:blipFill>
        <p:spPr bwMode="auto">
          <a:xfrm>
            <a:off x="0" y="612370"/>
            <a:ext cx="9144000" cy="3200400"/>
          </a:xfrm>
          <a:prstGeom prst="rect">
            <a:avLst/>
          </a:prstGeom>
          <a:noFill/>
          <a:ln w="9525">
            <a:noFill/>
            <a:miter lim="800000"/>
            <a:headEnd/>
            <a:tailEnd/>
          </a:ln>
        </p:spPr>
      </p:pic>
      <p:pic>
        <p:nvPicPr>
          <p:cNvPr id="4" name="Picture 58" descr="Screen shot 2010-02-17 at 13.24.13 PM.png"/>
          <p:cNvPicPr>
            <a:picLocks noChangeAspect="1"/>
          </p:cNvPicPr>
          <p:nvPr/>
        </p:nvPicPr>
        <p:blipFill>
          <a:blip r:embed="rId3"/>
          <a:srcRect/>
          <a:stretch>
            <a:fillRect/>
          </a:stretch>
        </p:blipFill>
        <p:spPr bwMode="auto">
          <a:xfrm>
            <a:off x="4101966" y="823516"/>
            <a:ext cx="2514600" cy="273050"/>
          </a:xfrm>
          <a:prstGeom prst="rect">
            <a:avLst/>
          </a:prstGeom>
          <a:noFill/>
          <a:ln w="9525">
            <a:noFill/>
            <a:miter lim="800000"/>
            <a:headEnd/>
            <a:tailEnd/>
          </a:ln>
        </p:spPr>
      </p:pic>
      <p:pic>
        <p:nvPicPr>
          <p:cNvPr id="5" name="Picture 5"/>
          <p:cNvPicPr>
            <a:picLocks noChangeAspect="1" noChangeArrowheads="1"/>
          </p:cNvPicPr>
          <p:nvPr/>
        </p:nvPicPr>
        <p:blipFill>
          <a:blip r:embed="rId4"/>
          <a:srcRect/>
          <a:stretch>
            <a:fillRect/>
          </a:stretch>
        </p:blipFill>
        <p:spPr bwMode="auto">
          <a:xfrm>
            <a:off x="601663" y="4043363"/>
            <a:ext cx="1439862" cy="1200150"/>
          </a:xfrm>
          <a:prstGeom prst="rect">
            <a:avLst/>
          </a:prstGeom>
          <a:noFill/>
          <a:ln w="9525">
            <a:noFill/>
            <a:miter lim="800000"/>
            <a:headEnd type="none" w="sm" len="sm"/>
            <a:tailEnd type="none" w="sm" len="sm"/>
          </a:ln>
        </p:spPr>
      </p:pic>
      <p:pic>
        <p:nvPicPr>
          <p:cNvPr id="6" name="Picture 7"/>
          <p:cNvPicPr>
            <a:picLocks noChangeAspect="1" noChangeArrowheads="1"/>
          </p:cNvPicPr>
          <p:nvPr/>
        </p:nvPicPr>
        <p:blipFill>
          <a:blip r:embed="rId5"/>
          <a:srcRect/>
          <a:stretch>
            <a:fillRect/>
          </a:stretch>
        </p:blipFill>
        <p:spPr bwMode="auto">
          <a:xfrm>
            <a:off x="2201863" y="3994150"/>
            <a:ext cx="1439862" cy="1200150"/>
          </a:xfrm>
          <a:prstGeom prst="rect">
            <a:avLst/>
          </a:prstGeom>
          <a:noFill/>
          <a:ln w="9525">
            <a:noFill/>
            <a:miter lim="800000"/>
            <a:headEnd type="none" w="sm" len="sm"/>
            <a:tailEnd type="none" w="sm" len="sm"/>
          </a:ln>
        </p:spPr>
      </p:pic>
      <p:sp>
        <p:nvSpPr>
          <p:cNvPr id="7" name="Text Box 12"/>
          <p:cNvSpPr txBox="1">
            <a:spLocks noChangeArrowheads="1"/>
          </p:cNvSpPr>
          <p:nvPr/>
        </p:nvSpPr>
        <p:spPr bwMode="auto">
          <a:xfrm>
            <a:off x="601663" y="3787775"/>
            <a:ext cx="1008062" cy="276225"/>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200"/>
              <a:t>T = 0.99 T</a:t>
            </a:r>
            <a:r>
              <a:rPr lang="en-US" sz="1200" baseline="-25000"/>
              <a:t>c</a:t>
            </a:r>
            <a:endParaRPr lang="es-ES" sz="1200" baseline="-25000"/>
          </a:p>
        </p:txBody>
      </p:sp>
      <p:sp>
        <p:nvSpPr>
          <p:cNvPr id="8" name="Text Box 13"/>
          <p:cNvSpPr txBox="1">
            <a:spLocks noChangeArrowheads="1"/>
          </p:cNvSpPr>
          <p:nvPr/>
        </p:nvSpPr>
        <p:spPr bwMode="auto">
          <a:xfrm>
            <a:off x="2227263" y="3765550"/>
            <a:ext cx="1006475" cy="277813"/>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200"/>
              <a:t>T = 0.999 T</a:t>
            </a:r>
            <a:r>
              <a:rPr lang="en-US" sz="1200" baseline="-25000"/>
              <a:t>c</a:t>
            </a:r>
            <a:endParaRPr lang="es-ES" sz="1200" baseline="-25000"/>
          </a:p>
        </p:txBody>
      </p:sp>
      <p:sp>
        <p:nvSpPr>
          <p:cNvPr id="9" name="Line 19"/>
          <p:cNvSpPr>
            <a:spLocks noChangeShapeType="1"/>
          </p:cNvSpPr>
          <p:nvPr/>
        </p:nvSpPr>
        <p:spPr bwMode="auto">
          <a:xfrm>
            <a:off x="1825625" y="5122863"/>
            <a:ext cx="0" cy="420687"/>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0" name="Line 20"/>
          <p:cNvSpPr>
            <a:spLocks noChangeShapeType="1"/>
          </p:cNvSpPr>
          <p:nvPr/>
        </p:nvSpPr>
        <p:spPr bwMode="auto">
          <a:xfrm>
            <a:off x="1898650" y="5122863"/>
            <a:ext cx="0" cy="420687"/>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1" name="Line 21"/>
          <p:cNvSpPr>
            <a:spLocks noChangeShapeType="1"/>
          </p:cNvSpPr>
          <p:nvPr/>
        </p:nvSpPr>
        <p:spPr bwMode="auto">
          <a:xfrm>
            <a:off x="1754188" y="5483225"/>
            <a:ext cx="215900" cy="0"/>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2" name="Line 22"/>
          <p:cNvSpPr>
            <a:spLocks noChangeShapeType="1"/>
          </p:cNvSpPr>
          <p:nvPr/>
        </p:nvSpPr>
        <p:spPr bwMode="auto">
          <a:xfrm>
            <a:off x="2489200" y="5073650"/>
            <a:ext cx="0" cy="420688"/>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3" name="Line 23"/>
          <p:cNvSpPr>
            <a:spLocks noChangeShapeType="1"/>
          </p:cNvSpPr>
          <p:nvPr/>
        </p:nvSpPr>
        <p:spPr bwMode="auto">
          <a:xfrm>
            <a:off x="2705100" y="5073650"/>
            <a:ext cx="0" cy="420688"/>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4" name="Line 24"/>
          <p:cNvSpPr>
            <a:spLocks noChangeShapeType="1"/>
          </p:cNvSpPr>
          <p:nvPr/>
        </p:nvSpPr>
        <p:spPr bwMode="auto">
          <a:xfrm>
            <a:off x="2346325" y="5434013"/>
            <a:ext cx="431800" cy="0"/>
          </a:xfrm>
          <a:prstGeom prst="line">
            <a:avLst/>
          </a:prstGeom>
          <a:noFill/>
          <a:ln w="9525">
            <a:solidFill>
              <a:schemeClr val="tx1"/>
            </a:solidFill>
            <a:miter lim="800000"/>
            <a:headEnd type="none" w="sm" len="sm"/>
            <a:tailEnd type="none" w="sm" len="sm"/>
          </a:ln>
        </p:spPr>
        <p:txBody>
          <a:bodyPr wrap="none">
            <a:prstTxWarp prst="textNoShape">
              <a:avLst/>
            </a:prstTxWarp>
          </a:bodyPr>
          <a:lstStyle/>
          <a:p>
            <a:endParaRPr lang="en-US"/>
          </a:p>
        </p:txBody>
      </p:sp>
      <p:sp>
        <p:nvSpPr>
          <p:cNvPr id="15" name="Text Box 25"/>
          <p:cNvSpPr txBox="1">
            <a:spLocks noChangeArrowheads="1"/>
          </p:cNvSpPr>
          <p:nvPr/>
        </p:nvSpPr>
        <p:spPr bwMode="auto">
          <a:xfrm>
            <a:off x="1731963" y="5434013"/>
            <a:ext cx="215900" cy="584200"/>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l-GR" sz="1600">
                <a:ea typeface="Times New Roman" pitchFamily="-111" charset="0"/>
                <a:cs typeface="Times New Roman" pitchFamily="-111" charset="0"/>
              </a:rPr>
              <a:t>ξ</a:t>
            </a:r>
          </a:p>
        </p:txBody>
      </p:sp>
      <p:sp>
        <p:nvSpPr>
          <p:cNvPr id="16" name="Text Box 26"/>
          <p:cNvSpPr txBox="1">
            <a:spLocks noChangeArrowheads="1"/>
          </p:cNvSpPr>
          <p:nvPr/>
        </p:nvSpPr>
        <p:spPr bwMode="auto">
          <a:xfrm>
            <a:off x="2455863" y="5372100"/>
            <a:ext cx="215900" cy="585788"/>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l-GR" sz="1600">
                <a:ea typeface="Times New Roman" pitchFamily="-111" charset="0"/>
                <a:cs typeface="Times New Roman" pitchFamily="-111" charset="0"/>
              </a:rPr>
              <a:t>ξ</a:t>
            </a:r>
          </a:p>
        </p:txBody>
      </p:sp>
      <p:pic>
        <p:nvPicPr>
          <p:cNvPr id="17" name="Picture 6"/>
          <p:cNvPicPr>
            <a:picLocks noChangeAspect="1" noChangeArrowheads="1"/>
          </p:cNvPicPr>
          <p:nvPr/>
        </p:nvPicPr>
        <p:blipFill>
          <a:blip r:embed="rId6"/>
          <a:srcRect/>
          <a:stretch>
            <a:fillRect/>
          </a:stretch>
        </p:blipFill>
        <p:spPr bwMode="auto">
          <a:xfrm>
            <a:off x="3797300" y="4000500"/>
            <a:ext cx="1439863" cy="1200150"/>
          </a:xfrm>
          <a:prstGeom prst="rect">
            <a:avLst/>
          </a:prstGeom>
          <a:noFill/>
          <a:ln w="9525">
            <a:noFill/>
            <a:miter lim="800000"/>
            <a:headEnd type="none" w="sm" len="sm"/>
            <a:tailEnd type="none" w="sm" len="sm"/>
          </a:ln>
        </p:spPr>
      </p:pic>
      <p:pic>
        <p:nvPicPr>
          <p:cNvPr id="18" name="Picture 9"/>
          <p:cNvPicPr>
            <a:picLocks noChangeAspect="1" noChangeArrowheads="1"/>
          </p:cNvPicPr>
          <p:nvPr/>
        </p:nvPicPr>
        <p:blipFill>
          <a:blip r:embed="rId7"/>
          <a:srcRect/>
          <a:stretch>
            <a:fillRect/>
          </a:stretch>
        </p:blipFill>
        <p:spPr bwMode="auto">
          <a:xfrm>
            <a:off x="5486400" y="3979863"/>
            <a:ext cx="1439863" cy="1200150"/>
          </a:xfrm>
          <a:prstGeom prst="rect">
            <a:avLst/>
          </a:prstGeom>
          <a:noFill/>
          <a:ln w="9525">
            <a:noFill/>
            <a:miter lim="800000"/>
            <a:headEnd type="none" w="sm" len="sm"/>
            <a:tailEnd type="none" w="sm" len="sm"/>
          </a:ln>
        </p:spPr>
      </p:pic>
      <p:sp>
        <p:nvSpPr>
          <p:cNvPr id="19" name="Text Box 14"/>
          <p:cNvSpPr txBox="1">
            <a:spLocks noChangeArrowheads="1"/>
          </p:cNvSpPr>
          <p:nvPr/>
        </p:nvSpPr>
        <p:spPr bwMode="auto">
          <a:xfrm>
            <a:off x="3830638" y="3703638"/>
            <a:ext cx="865187" cy="339725"/>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600" b="1">
                <a:solidFill>
                  <a:srgbClr val="FF0000"/>
                </a:solidFill>
                <a:latin typeface="Helvetica" pitchFamily="-111" charset="0"/>
                <a:ea typeface="Helvetica" pitchFamily="-111" charset="0"/>
                <a:cs typeface="Helvetica" pitchFamily="-111" charset="0"/>
              </a:rPr>
              <a:t>T = T</a:t>
            </a:r>
            <a:r>
              <a:rPr lang="en-US" sz="1600" b="1" baseline="-25000">
                <a:solidFill>
                  <a:srgbClr val="FF0000"/>
                </a:solidFill>
                <a:latin typeface="Helvetica" pitchFamily="-111" charset="0"/>
                <a:ea typeface="Helvetica" pitchFamily="-111" charset="0"/>
                <a:cs typeface="Helvetica" pitchFamily="-111" charset="0"/>
              </a:rPr>
              <a:t>c</a:t>
            </a:r>
            <a:endParaRPr lang="es-ES" sz="1600" b="1" baseline="-25000">
              <a:solidFill>
                <a:srgbClr val="FF0000"/>
              </a:solidFill>
              <a:latin typeface="Helvetica" pitchFamily="-111" charset="0"/>
              <a:ea typeface="Helvetica" pitchFamily="-111" charset="0"/>
              <a:cs typeface="Helvetica" pitchFamily="-111" charset="0"/>
            </a:endParaRPr>
          </a:p>
        </p:txBody>
      </p:sp>
      <p:pic>
        <p:nvPicPr>
          <p:cNvPr id="20" name="Picture 15"/>
          <p:cNvPicPr>
            <a:picLocks noChangeAspect="1" noChangeArrowheads="1"/>
          </p:cNvPicPr>
          <p:nvPr/>
        </p:nvPicPr>
        <p:blipFill>
          <a:blip r:embed="rId8"/>
          <a:srcRect/>
          <a:stretch>
            <a:fillRect/>
          </a:stretch>
        </p:blipFill>
        <p:spPr bwMode="auto">
          <a:xfrm>
            <a:off x="7091363" y="3979863"/>
            <a:ext cx="1439862" cy="1200150"/>
          </a:xfrm>
          <a:prstGeom prst="rect">
            <a:avLst/>
          </a:prstGeom>
          <a:noFill/>
          <a:ln w="9525">
            <a:noFill/>
            <a:miter lim="800000"/>
            <a:headEnd type="none" w="sm" len="sm"/>
            <a:tailEnd type="none" w="sm" len="sm"/>
          </a:ln>
        </p:spPr>
      </p:pic>
      <p:sp>
        <p:nvSpPr>
          <p:cNvPr id="21" name="Text Box 17"/>
          <p:cNvSpPr txBox="1">
            <a:spLocks noChangeArrowheads="1"/>
          </p:cNvSpPr>
          <p:nvPr/>
        </p:nvSpPr>
        <p:spPr bwMode="auto">
          <a:xfrm>
            <a:off x="5486400" y="3776663"/>
            <a:ext cx="865188" cy="277812"/>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200"/>
              <a:t>T = 1.5 T</a:t>
            </a:r>
            <a:r>
              <a:rPr lang="en-US" sz="1200" baseline="-25000"/>
              <a:t>c</a:t>
            </a:r>
            <a:endParaRPr lang="es-ES" sz="1200" baseline="-25000"/>
          </a:p>
        </p:txBody>
      </p:sp>
      <p:sp>
        <p:nvSpPr>
          <p:cNvPr id="22" name="Text Box 18"/>
          <p:cNvSpPr txBox="1">
            <a:spLocks noChangeArrowheads="1"/>
          </p:cNvSpPr>
          <p:nvPr/>
        </p:nvSpPr>
        <p:spPr bwMode="auto">
          <a:xfrm>
            <a:off x="7091363" y="3787775"/>
            <a:ext cx="865187" cy="276225"/>
          </a:xfrm>
          <a:prstGeom prst="rect">
            <a:avLst/>
          </a:prstGeom>
          <a:noFill/>
          <a:ln w="9525">
            <a:noFill/>
            <a:miter lim="800000"/>
            <a:headEnd type="none" w="sm" len="sm"/>
            <a:tailEnd type="none" w="sm" len="sm"/>
          </a:ln>
        </p:spPr>
        <p:txBody>
          <a:bodyPr>
            <a:prstTxWarp prst="textNoShape">
              <a:avLst/>
            </a:prstTxWarp>
            <a:spAutoFit/>
          </a:bodyPr>
          <a:lstStyle/>
          <a:p>
            <a:pPr>
              <a:spcBef>
                <a:spcPct val="50000"/>
              </a:spcBef>
            </a:pPr>
            <a:r>
              <a:rPr lang="en-US" sz="1200"/>
              <a:t>T = 2 T</a:t>
            </a:r>
            <a:r>
              <a:rPr lang="en-US" sz="1200" baseline="-25000"/>
              <a:t>c</a:t>
            </a:r>
            <a:endParaRPr lang="es-ES" sz="1200" baseline="-25000"/>
          </a:p>
        </p:txBody>
      </p:sp>
      <p:pic>
        <p:nvPicPr>
          <p:cNvPr id="23" name="Picture 83" descr="Screen shot 2010-02-18 at 9.29.50 AM.png"/>
          <p:cNvPicPr>
            <a:picLocks noChangeAspect="1"/>
          </p:cNvPicPr>
          <p:nvPr/>
        </p:nvPicPr>
        <p:blipFill>
          <a:blip r:embed="rId9"/>
          <a:srcRect/>
          <a:stretch>
            <a:fillRect/>
          </a:stretch>
        </p:blipFill>
        <p:spPr bwMode="auto">
          <a:xfrm>
            <a:off x="3636963" y="5291932"/>
            <a:ext cx="1600200" cy="284162"/>
          </a:xfrm>
          <a:prstGeom prst="rect">
            <a:avLst/>
          </a:prstGeom>
          <a:noFill/>
          <a:ln w="9525">
            <a:noFill/>
            <a:miter lim="800000"/>
            <a:headEnd/>
            <a:tailEnd/>
          </a:ln>
        </p:spPr>
      </p:pic>
      <p:sp>
        <p:nvSpPr>
          <p:cNvPr id="24"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ransition xmlns:p14="http://schemas.microsoft.com/office/powerpoint/2010/main">
    <p:zoom/>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P spid="14" grpId="0" animBg="1"/>
      <p:bldP spid="15" grpId="0"/>
      <p:bldP spid="16" grpId="0"/>
      <p:bldP spid="19"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3"/>
          <p:cNvSpPr txBox="1">
            <a:spLocks noChangeArrowheads="1"/>
          </p:cNvSpPr>
          <p:nvPr/>
        </p:nvSpPr>
        <p:spPr bwMode="auto">
          <a:xfrm>
            <a:off x="63042" y="2267009"/>
            <a:ext cx="2199867" cy="954107"/>
          </a:xfrm>
          <a:prstGeom prst="rect">
            <a:avLst/>
          </a:prstGeom>
          <a:noFill/>
          <a:ln w="9525">
            <a:noFill/>
            <a:miter lim="800000"/>
            <a:headEnd type="none" w="sm" len="sm"/>
            <a:tailEnd type="none" w="sm" len="sm"/>
          </a:ln>
        </p:spPr>
        <p:txBody>
          <a:bodyPr wrap="square">
            <a:prstTxWarp prst="textNoShape">
              <a:avLst/>
            </a:prstTxWarp>
            <a:spAutoFit/>
          </a:bodyPr>
          <a:lstStyle/>
          <a:p>
            <a:pPr algn="ctr">
              <a:spcBef>
                <a:spcPct val="50000"/>
              </a:spcBef>
            </a:pPr>
            <a:r>
              <a:rPr lang="es-AR" sz="1600" b="1" dirty="0">
                <a:solidFill>
                  <a:srgbClr val="FF0000"/>
                </a:solidFill>
                <a:latin typeface="Helvetica" pitchFamily="-111" charset="0"/>
                <a:ea typeface="Helvetica" pitchFamily="-111" charset="0"/>
                <a:cs typeface="Helvetica" pitchFamily="-111" charset="0"/>
              </a:rPr>
              <a:t>At </a:t>
            </a:r>
            <a:r>
              <a:rPr lang="en-US" sz="1600" b="1" dirty="0">
                <a:solidFill>
                  <a:srgbClr val="FF0000"/>
                </a:solidFill>
                <a:latin typeface="Helvetica" pitchFamily="-111" charset="0"/>
                <a:ea typeface="Helvetica" pitchFamily="-111" charset="0"/>
                <a:cs typeface="Helvetica" pitchFamily="-111" charset="0"/>
              </a:rPr>
              <a:t>T = </a:t>
            </a:r>
            <a:r>
              <a:rPr lang="en-US" sz="1600" b="1" dirty="0" err="1">
                <a:solidFill>
                  <a:srgbClr val="FF0000"/>
                </a:solidFill>
                <a:latin typeface="Helvetica" pitchFamily="-111" charset="0"/>
                <a:ea typeface="Helvetica" pitchFamily="-111" charset="0"/>
                <a:cs typeface="Helvetica" pitchFamily="-111" charset="0"/>
              </a:rPr>
              <a:t>Tc</a:t>
            </a:r>
            <a:r>
              <a:rPr lang="en-US" sz="1600" b="1" dirty="0">
                <a:solidFill>
                  <a:srgbClr val="FF0000"/>
                </a:solidFill>
                <a:latin typeface="Helvetica" pitchFamily="-111" charset="0"/>
                <a:ea typeface="Helvetica" pitchFamily="-111" charset="0"/>
                <a:cs typeface="Helvetica" pitchFamily="-111" charset="0"/>
              </a:rPr>
              <a:t>:</a:t>
            </a:r>
            <a:r>
              <a:rPr lang="en-US" sz="1600" b="1" dirty="0" smtClean="0">
                <a:solidFill>
                  <a:srgbClr val="FF0000"/>
                </a:solidFill>
                <a:latin typeface="Helvetica" pitchFamily="-111" charset="0"/>
                <a:ea typeface="Helvetica" pitchFamily="-111" charset="0"/>
                <a:cs typeface="Helvetica" pitchFamily="-111" charset="0"/>
              </a:rPr>
              <a:t> </a:t>
            </a:r>
          </a:p>
          <a:p>
            <a:pPr algn="ctr">
              <a:spcBef>
                <a:spcPct val="50000"/>
              </a:spcBef>
            </a:pPr>
            <a:r>
              <a:rPr lang="en-US" sz="1600" dirty="0" smtClean="0">
                <a:solidFill>
                  <a:srgbClr val="FF0000"/>
                </a:solidFill>
                <a:latin typeface="Helvetica" pitchFamily="-111" charset="0"/>
                <a:ea typeface="Helvetica" pitchFamily="-111" charset="0"/>
                <a:cs typeface="Helvetica" pitchFamily="-111" charset="0"/>
              </a:rPr>
              <a:t>correlation </a:t>
            </a:r>
            <a:r>
              <a:rPr lang="en-US" sz="1600" dirty="0">
                <a:solidFill>
                  <a:srgbClr val="FF0000"/>
                </a:solidFill>
                <a:latin typeface="Helvetica" pitchFamily="-111" charset="0"/>
                <a:ea typeface="Helvetica" pitchFamily="-111" charset="0"/>
                <a:cs typeface="Helvetica" pitchFamily="-111" charset="0"/>
              </a:rPr>
              <a:t>length diverges </a:t>
            </a:r>
            <a:endParaRPr lang="es-ES" sz="1600" dirty="0">
              <a:solidFill>
                <a:srgbClr val="FF0000"/>
              </a:solidFill>
              <a:latin typeface="Helvetica" pitchFamily="-111" charset="0"/>
              <a:ea typeface="Helvetica" pitchFamily="-111" charset="0"/>
              <a:cs typeface="Helvetica" pitchFamily="-111" charset="0"/>
            </a:endParaRPr>
          </a:p>
        </p:txBody>
      </p:sp>
      <p:sp>
        <p:nvSpPr>
          <p:cNvPr id="31747" name="Text Box 18"/>
          <p:cNvSpPr txBox="1">
            <a:spLocks noChangeArrowheads="1"/>
          </p:cNvSpPr>
          <p:nvPr/>
        </p:nvSpPr>
        <p:spPr bwMode="auto">
          <a:xfrm>
            <a:off x="0" y="3370841"/>
            <a:ext cx="2262909" cy="954107"/>
          </a:xfrm>
          <a:prstGeom prst="rect">
            <a:avLst/>
          </a:prstGeom>
          <a:noFill/>
          <a:ln w="9525">
            <a:noFill/>
            <a:miter lim="800000"/>
            <a:headEnd type="none" w="sm" len="sm"/>
            <a:tailEnd type="none" w="sm" len="sm"/>
          </a:ln>
        </p:spPr>
        <p:txBody>
          <a:bodyPr wrap="square">
            <a:prstTxWarp prst="textNoShape">
              <a:avLst/>
            </a:prstTxWarp>
            <a:spAutoFit/>
          </a:bodyPr>
          <a:lstStyle/>
          <a:p>
            <a:pPr algn="ctr">
              <a:spcBef>
                <a:spcPct val="50000"/>
              </a:spcBef>
            </a:pPr>
            <a:r>
              <a:rPr lang="en-US" sz="1600" dirty="0" err="1">
                <a:solidFill>
                  <a:srgbClr val="000000"/>
                </a:solidFill>
                <a:latin typeface="Helvetica" pitchFamily="-111" charset="0"/>
                <a:ea typeface="Helvetica" pitchFamily="-111" charset="0"/>
                <a:cs typeface="Helvetica" pitchFamily="-111" charset="0"/>
              </a:rPr>
              <a:t>Fluctua</a:t>
            </a:r>
            <a:r>
              <a:rPr lang="es-AR" sz="1600" dirty="0">
                <a:solidFill>
                  <a:srgbClr val="000000"/>
                </a:solidFill>
                <a:latin typeface="Helvetica" pitchFamily="-111" charset="0"/>
                <a:ea typeface="Helvetica" pitchFamily="-111" charset="0"/>
                <a:cs typeface="Helvetica" pitchFamily="-111" charset="0"/>
              </a:rPr>
              <a:t>t</a:t>
            </a:r>
            <a:r>
              <a:rPr lang="en-US" sz="1600" dirty="0">
                <a:solidFill>
                  <a:srgbClr val="000000"/>
                </a:solidFill>
                <a:latin typeface="Helvetica" pitchFamily="-111" charset="0"/>
                <a:ea typeface="Helvetica" pitchFamily="-111" charset="0"/>
                <a:cs typeface="Helvetica" pitchFamily="-111" charset="0"/>
              </a:rPr>
              <a:t>ion</a:t>
            </a:r>
            <a:r>
              <a:rPr lang="es-AR" sz="1600" dirty="0">
                <a:solidFill>
                  <a:srgbClr val="000000"/>
                </a:solidFill>
                <a:latin typeface="Helvetica" pitchFamily="-111" charset="0"/>
                <a:ea typeface="Helvetica" pitchFamily="-111" charset="0"/>
                <a:cs typeface="Helvetica" pitchFamily="-111" charset="0"/>
              </a:rPr>
              <a:t>s emerge</a:t>
            </a:r>
            <a:r>
              <a:rPr lang="en-US" sz="1600" dirty="0">
                <a:solidFill>
                  <a:srgbClr val="000000"/>
                </a:solidFill>
                <a:latin typeface="Helvetica" pitchFamily="-111" charset="0"/>
                <a:ea typeface="Helvetica" pitchFamily="-111" charset="0"/>
                <a:cs typeface="Helvetica" pitchFamily="-111" charset="0"/>
              </a:rPr>
              <a:t> </a:t>
            </a:r>
            <a:r>
              <a:rPr lang="es-AR" sz="1600" dirty="0">
                <a:solidFill>
                  <a:srgbClr val="000000"/>
                </a:solidFill>
                <a:latin typeface="Helvetica" pitchFamily="-111" charset="0"/>
                <a:ea typeface="Helvetica" pitchFamily="-111" charset="0"/>
                <a:cs typeface="Helvetica" pitchFamily="-111" charset="0"/>
              </a:rPr>
              <a:t>at</a:t>
            </a:r>
            <a:r>
              <a:rPr lang="en-US" sz="1600" dirty="0">
                <a:solidFill>
                  <a:srgbClr val="000000"/>
                </a:solidFill>
                <a:latin typeface="Helvetica" pitchFamily="-111" charset="0"/>
                <a:ea typeface="Helvetica" pitchFamily="-111" charset="0"/>
                <a:cs typeface="Helvetica" pitchFamily="-111" charset="0"/>
              </a:rPr>
              <a:t> </a:t>
            </a:r>
            <a:r>
              <a:rPr lang="es-AR" sz="1600" dirty="0">
                <a:solidFill>
                  <a:srgbClr val="000000"/>
                </a:solidFill>
                <a:latin typeface="Helvetica" pitchFamily="-111" charset="0"/>
                <a:ea typeface="Helvetica" pitchFamily="-111" charset="0"/>
                <a:cs typeface="Helvetica" pitchFamily="-111" charset="0"/>
              </a:rPr>
              <a:t>all</a:t>
            </a:r>
            <a:r>
              <a:rPr lang="en-US" sz="1600" dirty="0">
                <a:solidFill>
                  <a:srgbClr val="000000"/>
                </a:solidFill>
                <a:latin typeface="Helvetica" pitchFamily="-111" charset="0"/>
                <a:ea typeface="Helvetica" pitchFamily="-111" charset="0"/>
                <a:cs typeface="Helvetica" pitchFamily="-111" charset="0"/>
              </a:rPr>
              <a:t> </a:t>
            </a:r>
            <a:r>
              <a:rPr lang="en-US" sz="1600" dirty="0" err="1">
                <a:solidFill>
                  <a:srgbClr val="000000"/>
                </a:solidFill>
                <a:latin typeface="Helvetica" pitchFamily="-111" charset="0"/>
                <a:ea typeface="Helvetica" pitchFamily="-111" charset="0"/>
                <a:cs typeface="Helvetica" pitchFamily="-111" charset="0"/>
              </a:rPr>
              <a:t>scal</a:t>
            </a:r>
            <a:r>
              <a:rPr lang="es-AR" sz="1600" dirty="0">
                <a:solidFill>
                  <a:srgbClr val="000000"/>
                </a:solidFill>
                <a:latin typeface="Helvetica" pitchFamily="-111" charset="0"/>
                <a:ea typeface="Helvetica" pitchFamily="-111" charset="0"/>
                <a:cs typeface="Helvetica" pitchFamily="-111" charset="0"/>
              </a:rPr>
              <a:t>e</a:t>
            </a:r>
            <a:r>
              <a:rPr lang="en-US" sz="1600" dirty="0" err="1">
                <a:solidFill>
                  <a:srgbClr val="000000"/>
                </a:solidFill>
                <a:latin typeface="Helvetica" pitchFamily="-111" charset="0"/>
                <a:ea typeface="Helvetica" pitchFamily="-111" charset="0"/>
                <a:cs typeface="Helvetica" pitchFamily="-111" charset="0"/>
              </a:rPr>
              <a:t>s</a:t>
            </a:r>
            <a:r>
              <a:rPr lang="en-US" sz="1600" dirty="0">
                <a:solidFill>
                  <a:srgbClr val="000000"/>
                </a:solidFill>
                <a:latin typeface="Helvetica" pitchFamily="-111" charset="0"/>
                <a:ea typeface="Helvetica" pitchFamily="-111" charset="0"/>
                <a:cs typeface="Helvetica" pitchFamily="-111" charset="0"/>
              </a:rPr>
              <a:t>:</a:t>
            </a:r>
            <a:r>
              <a:rPr lang="en-US" sz="1600" dirty="0" smtClean="0">
                <a:solidFill>
                  <a:srgbClr val="000000"/>
                </a:solidFill>
                <a:latin typeface="Helvetica" pitchFamily="-111" charset="0"/>
                <a:ea typeface="Helvetica" pitchFamily="-111" charset="0"/>
                <a:cs typeface="Helvetica" pitchFamily="-111" charset="0"/>
              </a:rPr>
              <a:t> </a:t>
            </a:r>
          </a:p>
          <a:p>
            <a:pPr algn="ctr">
              <a:spcBef>
                <a:spcPct val="50000"/>
              </a:spcBef>
            </a:pPr>
            <a:r>
              <a:rPr lang="en-US" sz="1600" i="1" dirty="0" smtClean="0">
                <a:solidFill>
                  <a:srgbClr val="FF0000"/>
                </a:solidFill>
                <a:latin typeface="Helvetica" pitchFamily="-111" charset="0"/>
                <a:ea typeface="Helvetica" pitchFamily="-111" charset="0"/>
                <a:cs typeface="Helvetica" pitchFamily="-111" charset="0"/>
              </a:rPr>
              <a:t>scale</a:t>
            </a:r>
            <a:r>
              <a:rPr lang="en-US" sz="1600" i="1" dirty="0">
                <a:solidFill>
                  <a:srgbClr val="FF0000"/>
                </a:solidFill>
                <a:latin typeface="Helvetica" pitchFamily="-111" charset="0"/>
                <a:ea typeface="Helvetica" pitchFamily="-111" charset="0"/>
                <a:cs typeface="Helvetica" pitchFamily="-111" charset="0"/>
              </a:rPr>
              <a:t>-free behavior</a:t>
            </a:r>
            <a:endParaRPr lang="es-ES" sz="1600" i="1" dirty="0">
              <a:solidFill>
                <a:srgbClr val="FF0000"/>
              </a:solidFill>
              <a:latin typeface="Helvetica" pitchFamily="-111" charset="0"/>
              <a:ea typeface="Helvetica" pitchFamily="-111" charset="0"/>
              <a:cs typeface="Helvetica" pitchFamily="-111" charset="0"/>
            </a:endParaRPr>
          </a:p>
        </p:txBody>
      </p:sp>
      <p:sp>
        <p:nvSpPr>
          <p:cNvPr id="3174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Scale-free behavior in space</a:t>
            </a:r>
          </a:p>
        </p:txBody>
      </p:sp>
      <p:pic>
        <p:nvPicPr>
          <p:cNvPr id="31750" name="Picture 83" descr="Screen shot 2010-02-18 at 9.29.50 AM.png"/>
          <p:cNvPicPr>
            <a:picLocks noChangeAspect="1"/>
          </p:cNvPicPr>
          <p:nvPr/>
        </p:nvPicPr>
        <p:blipFill>
          <a:blip r:embed="rId4"/>
          <a:srcRect/>
          <a:stretch>
            <a:fillRect/>
          </a:stretch>
        </p:blipFill>
        <p:spPr bwMode="auto">
          <a:xfrm>
            <a:off x="0" y="889096"/>
            <a:ext cx="2262909" cy="401542"/>
          </a:xfrm>
          <a:prstGeom prst="rect">
            <a:avLst/>
          </a:prstGeom>
          <a:noFill/>
          <a:ln w="9525">
            <a:noFill/>
            <a:miter lim="800000"/>
            <a:headEnd/>
            <a:tailEnd/>
          </a:ln>
        </p:spPr>
      </p:pic>
      <p:sp>
        <p:nvSpPr>
          <p:cNvPr id="8"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10" name="Scale invariance in the critical Ising model.mp4">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2262909" y="554182"/>
            <a:ext cx="6881091" cy="516081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Introduction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538163" y="1220788"/>
            <a:ext cx="7772400" cy="4179887"/>
          </a:xfrm>
        </p:spPr>
        <p:txBody>
          <a:bodyPr/>
          <a:lstStyle/>
          <a:p>
            <a:pPr eaLnBrk="1" hangingPunct="1">
              <a:lnSpc>
                <a:spcPct val="90000"/>
              </a:lnSpc>
            </a:pPr>
            <a:r>
              <a:rPr lang="en-US" sz="2400" smtClean="0">
                <a:latin typeface="Helvetica" pitchFamily="-111" charset="0"/>
                <a:ea typeface="Helvetica" pitchFamily="-111" charset="0"/>
                <a:cs typeface="Helvetica" pitchFamily="-111" charset="0"/>
              </a:rPr>
              <a:t>Correla</a:t>
            </a:r>
            <a:r>
              <a:rPr lang="es-AR" sz="2400" smtClean="0">
                <a:latin typeface="Helvetica" pitchFamily="-111" charset="0"/>
                <a:ea typeface="Helvetica" pitchFamily="-111" charset="0"/>
                <a:cs typeface="Helvetica" pitchFamily="-111" charset="0"/>
              </a:rPr>
              <a:t>t</a:t>
            </a:r>
            <a:r>
              <a:rPr lang="en-US" sz="2400" smtClean="0">
                <a:latin typeface="Helvetica" pitchFamily="-111" charset="0"/>
                <a:ea typeface="Helvetica" pitchFamily="-111" charset="0"/>
                <a:cs typeface="Helvetica" pitchFamily="-111" charset="0"/>
              </a:rPr>
              <a:t>i</a:t>
            </a:r>
            <a:r>
              <a:rPr lang="es-AR" sz="2400" smtClean="0">
                <a:latin typeface="Helvetica" pitchFamily="-111" charset="0"/>
                <a:ea typeface="Helvetica" pitchFamily="-111" charset="0"/>
                <a:cs typeface="Helvetica" pitchFamily="-111" charset="0"/>
              </a:rPr>
              <a:t>o</a:t>
            </a:r>
            <a:r>
              <a:rPr lang="en-US" sz="2400" smtClean="0">
                <a:latin typeface="Helvetica" pitchFamily="-111" charset="0"/>
                <a:ea typeface="Helvetica" pitchFamily="-111" charset="0"/>
                <a:cs typeface="Helvetica" pitchFamily="-111" charset="0"/>
              </a:rPr>
              <a:t>n</a:t>
            </a:r>
            <a:r>
              <a:rPr lang="es-AR" sz="2400" smtClean="0">
                <a:latin typeface="Helvetica" pitchFamily="-111" charset="0"/>
                <a:ea typeface="Helvetica" pitchFamily="-111" charset="0"/>
                <a:cs typeface="Helvetica" pitchFamily="-111" charset="0"/>
              </a:rPr>
              <a:t> length </a:t>
            </a:r>
            <a:r>
              <a:rPr lang="en-US" sz="2400" smtClean="0">
                <a:latin typeface="Helvetica" pitchFamily="-111" charset="0"/>
                <a:ea typeface="Helvetica" pitchFamily="-111" charset="0"/>
                <a:cs typeface="Helvetica" pitchFamily="-111" charset="0"/>
              </a:rPr>
              <a:t> diverge</a:t>
            </a:r>
            <a:r>
              <a:rPr lang="es-AR" sz="2400" smtClean="0">
                <a:latin typeface="Helvetica" pitchFamily="-111" charset="0"/>
                <a:ea typeface="Helvetica" pitchFamily="-111" charset="0"/>
                <a:cs typeface="Helvetica" pitchFamily="-111" charset="0"/>
              </a:rPr>
              <a:t>s</a:t>
            </a:r>
            <a:r>
              <a:rPr lang="en-US" sz="2400" smtClean="0">
                <a:latin typeface="Helvetica" pitchFamily="-111" charset="0"/>
                <a:ea typeface="Helvetica" pitchFamily="-111" charset="0"/>
                <a:cs typeface="Helvetica" pitchFamily="-111" charset="0"/>
              </a:rPr>
              <a:t> at the critical point: the whole system is correlated!</a:t>
            </a:r>
          </a:p>
          <a:p>
            <a:pPr eaLnBrk="1" hangingPunct="1">
              <a:lnSpc>
                <a:spcPct val="90000"/>
              </a:lnSpc>
              <a:buFont typeface="Arial" pitchFamily="-111" charset="0"/>
              <a:buNone/>
            </a:pPr>
            <a:endParaRPr lang="en-US" sz="2400" smtClean="0">
              <a:latin typeface="Helvetica" pitchFamily="-111" charset="0"/>
              <a:ea typeface="Helvetica" pitchFamily="-111" charset="0"/>
              <a:cs typeface="Helvetica" pitchFamily="-111" charset="0"/>
            </a:endParaRPr>
          </a:p>
          <a:p>
            <a:pPr eaLnBrk="1" hangingPunct="1">
              <a:lnSpc>
                <a:spcPct val="90000"/>
              </a:lnSpc>
            </a:pPr>
            <a:r>
              <a:rPr lang="es-AR" sz="2400" b="1" smtClean="0">
                <a:solidFill>
                  <a:srgbClr val="FF0000"/>
                </a:solidFill>
                <a:latin typeface="Helvetica" pitchFamily="-111" charset="0"/>
                <a:ea typeface="Helvetica" pitchFamily="-111" charset="0"/>
                <a:cs typeface="Helvetica" pitchFamily="-111" charset="0"/>
              </a:rPr>
              <a:t>Scale invariance</a:t>
            </a:r>
            <a:r>
              <a:rPr lang="es-AR" sz="2400" smtClean="0">
                <a:solidFill>
                  <a:srgbClr val="FF0000"/>
                </a:solidFill>
                <a:latin typeface="Helvetica" pitchFamily="-111" charset="0"/>
                <a:ea typeface="Helvetica" pitchFamily="-111" charset="0"/>
                <a:cs typeface="Helvetica" pitchFamily="-111" charset="0"/>
              </a:rPr>
              <a:t>: </a:t>
            </a:r>
            <a:r>
              <a:rPr lang="es-AR" sz="2400" smtClean="0">
                <a:latin typeface="Helvetica" pitchFamily="-111" charset="0"/>
                <a:ea typeface="Helvetica" pitchFamily="-111" charset="0"/>
                <a:cs typeface="Helvetica" pitchFamily="-111" charset="0"/>
              </a:rPr>
              <a:t>there is no characteristic scale for the fluctuation </a:t>
            </a:r>
            <a:r>
              <a:rPr lang="es-AR" sz="2400" b="1" smtClean="0">
                <a:solidFill>
                  <a:srgbClr val="FF0000"/>
                </a:solidFill>
                <a:latin typeface="Helvetica" pitchFamily="-111" charset="0"/>
                <a:ea typeface="Helvetica" pitchFamily="-111" charset="0"/>
                <a:cs typeface="Helvetica" pitchFamily="-111" charset="0"/>
              </a:rPr>
              <a:t>(scale-free behavior).</a:t>
            </a:r>
          </a:p>
          <a:p>
            <a:pPr eaLnBrk="1" hangingPunct="1">
              <a:lnSpc>
                <a:spcPct val="90000"/>
              </a:lnSpc>
              <a:buFont typeface="Arial" pitchFamily="-111" charset="0"/>
              <a:buNone/>
            </a:pPr>
            <a:endParaRPr lang="en-US" sz="2400" b="1" smtClean="0">
              <a:latin typeface="Helvetica" pitchFamily="-111" charset="0"/>
              <a:ea typeface="Helvetica" pitchFamily="-111" charset="0"/>
              <a:cs typeface="Helvetica" pitchFamily="-111" charset="0"/>
            </a:endParaRPr>
          </a:p>
          <a:p>
            <a:pPr eaLnBrk="1" hangingPunct="1">
              <a:lnSpc>
                <a:spcPct val="90000"/>
              </a:lnSpc>
            </a:pPr>
            <a:r>
              <a:rPr lang="en-US" sz="2400" b="1" smtClean="0">
                <a:solidFill>
                  <a:srgbClr val="FF0000"/>
                </a:solidFill>
                <a:latin typeface="Helvetica" pitchFamily="-111" charset="0"/>
                <a:ea typeface="Times New Roman" pitchFamily="-111" charset="0"/>
                <a:cs typeface="Times New Roman" pitchFamily="-111" charset="0"/>
              </a:rPr>
              <a:t>Universali</a:t>
            </a:r>
            <a:r>
              <a:rPr lang="es-AR" sz="2400" b="1" smtClean="0">
                <a:solidFill>
                  <a:srgbClr val="FF0000"/>
                </a:solidFill>
                <a:latin typeface="Helvetica" pitchFamily="-111" charset="0"/>
                <a:ea typeface="Times New Roman" pitchFamily="-111" charset="0"/>
                <a:cs typeface="Times New Roman" pitchFamily="-111" charset="0"/>
              </a:rPr>
              <a:t>ty</a:t>
            </a:r>
            <a:r>
              <a:rPr lang="en-US" sz="2400" smtClean="0">
                <a:solidFill>
                  <a:srgbClr val="FF0000"/>
                </a:solidFill>
                <a:latin typeface="Helvetica" pitchFamily="-111" charset="0"/>
                <a:ea typeface="Times New Roman" pitchFamily="-111" charset="0"/>
                <a:cs typeface="Times New Roman" pitchFamily="-111" charset="0"/>
              </a:rPr>
              <a:t>:</a:t>
            </a:r>
            <a:r>
              <a:rPr lang="en-US" sz="2400" smtClean="0">
                <a:latin typeface="Helvetica" pitchFamily="-111" charset="0"/>
                <a:ea typeface="Times New Roman" pitchFamily="-111" charset="0"/>
                <a:cs typeface="Times New Roman" pitchFamily="-111" charset="0"/>
              </a:rPr>
              <a:t> </a:t>
            </a:r>
            <a:r>
              <a:rPr lang="es-AR" sz="2400" smtClean="0">
                <a:latin typeface="Helvetica" pitchFamily="-111" charset="0"/>
                <a:ea typeface="Times New Roman" pitchFamily="-111" charset="0"/>
                <a:cs typeface="Times New Roman" pitchFamily="-111" charset="0"/>
              </a:rPr>
              <a:t>exponents are independent of the system’s details.</a:t>
            </a:r>
          </a:p>
        </p:txBody>
      </p:sp>
      <p:sp>
        <p:nvSpPr>
          <p:cNvPr id="34820"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CRITICAL PHENOMENA</a:t>
            </a:r>
          </a:p>
        </p:txBody>
      </p:sp>
      <p:sp>
        <p:nvSpPr>
          <p:cNvPr id="5"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nvGraphicFramePr>
        <p:xfrm>
          <a:off x="5880100" y="655638"/>
          <a:ext cx="2930525" cy="1006475"/>
        </p:xfrm>
        <a:graphic>
          <a:graphicData uri="http://schemas.openxmlformats.org/presentationml/2006/ole">
            <mc:AlternateContent xmlns:mc="http://schemas.openxmlformats.org/markup-compatibility/2006">
              <mc:Choice xmlns:v="urn:schemas-microsoft-com:vml" Requires="v">
                <p:oleObj spid="_x0000_s330838" name="Equation" r:id="rId3" imgW="1625600" imgH="673100" progId="Equation.DSMT4">
                  <p:embed/>
                </p:oleObj>
              </mc:Choice>
              <mc:Fallback>
                <p:oleObj name="Equation" r:id="rId3" imgW="1625600" imgH="6731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0" y="655638"/>
                        <a:ext cx="2930525"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39" name="Object 3"/>
          <p:cNvGraphicFramePr>
            <a:graphicFrameLocks noChangeAspect="1"/>
          </p:cNvGraphicFramePr>
          <p:nvPr/>
        </p:nvGraphicFramePr>
        <p:xfrm>
          <a:off x="263525" y="758825"/>
          <a:ext cx="3248025" cy="495300"/>
        </p:xfrm>
        <a:graphic>
          <a:graphicData uri="http://schemas.openxmlformats.org/presentationml/2006/ole">
            <mc:AlternateContent xmlns:mc="http://schemas.openxmlformats.org/markup-compatibility/2006">
              <mc:Choice xmlns:v="urn:schemas-microsoft-com:vml" Requires="v">
                <p:oleObj spid="_x0000_s330839" name="Equation" r:id="rId5" imgW="1803400" imgH="330200" progId="Equation.DSMT4">
                  <p:embed/>
                </p:oleObj>
              </mc:Choice>
              <mc:Fallback>
                <p:oleObj name="Equation" r:id="rId5" imgW="1803400" imgH="33020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25" y="758825"/>
                        <a:ext cx="324802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810000" y="639763"/>
          <a:ext cx="2195513" cy="876300"/>
        </p:xfrm>
        <a:graphic>
          <a:graphicData uri="http://schemas.openxmlformats.org/presentationml/2006/ole">
            <mc:AlternateContent xmlns:mc="http://schemas.openxmlformats.org/markup-compatibility/2006">
              <mc:Choice xmlns:v="urn:schemas-microsoft-com:vml" Requires="v">
                <p:oleObj spid="_x0000_s330840" name="Equation" r:id="rId7" imgW="1219200" imgH="584200" progId="Equation.DSMT4">
                  <p:embed/>
                </p:oleObj>
              </mc:Choice>
              <mc:Fallback>
                <p:oleObj name="Equation" r:id="rId7" imgW="1219200" imgH="584200" progId="Equation.DSMT4">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639763"/>
                        <a:ext cx="2195513"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5"/>
          <p:cNvGraphicFramePr>
            <a:graphicFrameLocks noChangeAspect="1"/>
          </p:cNvGraphicFramePr>
          <p:nvPr/>
        </p:nvGraphicFramePr>
        <p:xfrm>
          <a:off x="334963" y="1614488"/>
          <a:ext cx="2309812" cy="342900"/>
        </p:xfrm>
        <a:graphic>
          <a:graphicData uri="http://schemas.openxmlformats.org/presentationml/2006/ole">
            <mc:AlternateContent xmlns:mc="http://schemas.openxmlformats.org/markup-compatibility/2006">
              <mc:Choice xmlns:v="urn:schemas-microsoft-com:vml" Requires="v">
                <p:oleObj spid="_x0000_s330841" name="Equation" r:id="rId9" imgW="1282700" imgH="228600" progId="Equation.DSMT4">
                  <p:embed/>
                </p:oleObj>
              </mc:Choice>
              <mc:Fallback>
                <p:oleObj name="Equation" r:id="rId9" imgW="1282700" imgH="228600" progId="Equation.DSMT4">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963" y="1614488"/>
                        <a:ext cx="2309812"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3"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111" charset="0"/>
                <a:ea typeface="Helvetica" pitchFamily="-111" charset="0"/>
                <a:cs typeface="Helvetica" pitchFamily="-111" charset="0"/>
              </a:rPr>
              <a:t>Divergences in scale-free distributions</a:t>
            </a:r>
            <a:endParaRPr lang="en-US" sz="2000" b="1" dirty="0">
              <a:solidFill>
                <a:schemeClr val="bg1"/>
              </a:solidFill>
              <a:latin typeface="Helvetica" pitchFamily="-111" charset="0"/>
              <a:ea typeface="Helvetica" pitchFamily="-111" charset="0"/>
              <a:cs typeface="Helvetica" pitchFamily="-111" charset="0"/>
            </a:endParaRP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graphicFrame>
        <p:nvGraphicFramePr>
          <p:cNvPr id="65573" name="Object 37"/>
          <p:cNvGraphicFramePr>
            <a:graphicFrameLocks noChangeAspect="1"/>
          </p:cNvGraphicFramePr>
          <p:nvPr/>
        </p:nvGraphicFramePr>
        <p:xfrm>
          <a:off x="155575" y="2349500"/>
          <a:ext cx="2398713" cy="755650"/>
        </p:xfrm>
        <a:graphic>
          <a:graphicData uri="http://schemas.openxmlformats.org/presentationml/2006/ole">
            <mc:AlternateContent xmlns:mc="http://schemas.openxmlformats.org/markup-compatibility/2006">
              <mc:Choice xmlns:v="urn:schemas-microsoft-com:vml" Requires="v">
                <p:oleObj spid="_x0000_s330842" name="Equation" r:id="rId11" imgW="1333500" imgH="508000" progId="Equation.DSMT4">
                  <p:embed/>
                </p:oleObj>
              </mc:Choice>
              <mc:Fallback>
                <p:oleObj name="Equation" r:id="rId11" imgW="1333500" imgH="508000" progId="Equation.DSMT4">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575" y="2349500"/>
                        <a:ext cx="2398713"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p:cNvGraphicFramePr>
            <a:graphicFrameLocks noChangeAspect="1"/>
          </p:cNvGraphicFramePr>
          <p:nvPr/>
        </p:nvGraphicFramePr>
        <p:xfrm>
          <a:off x="2840038" y="2333625"/>
          <a:ext cx="6319837" cy="760413"/>
        </p:xfrm>
        <a:graphic>
          <a:graphicData uri="http://schemas.openxmlformats.org/presentationml/2006/ole">
            <mc:AlternateContent xmlns:mc="http://schemas.openxmlformats.org/markup-compatibility/2006">
              <mc:Choice xmlns:v="urn:schemas-microsoft-com:vml" Requires="v">
                <p:oleObj spid="_x0000_s330843" name="Equation" r:id="rId13" imgW="3505200" imgH="508000" progId="Equation.DSMT4">
                  <p:embed/>
                </p:oleObj>
              </mc:Choice>
              <mc:Fallback>
                <p:oleObj name="Equation" r:id="rId13" imgW="3505200" imgH="508000" progId="Equation.DSMT4">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0038" y="2333625"/>
                        <a:ext cx="6319837"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a:spLocks noChangeArrowheads="1"/>
          </p:cNvSpPr>
          <p:nvPr/>
        </p:nvSpPr>
        <p:spPr bwMode="auto">
          <a:xfrm>
            <a:off x="677574" y="3554844"/>
            <a:ext cx="1233488" cy="338138"/>
          </a:xfrm>
          <a:prstGeom prst="rect">
            <a:avLst/>
          </a:prstGeom>
          <a:noFill/>
          <a:ln w="9525">
            <a:noFill/>
            <a:miter lim="800000"/>
            <a:headEnd/>
            <a:tailEnd/>
          </a:ln>
        </p:spPr>
        <p:txBody>
          <a:bodyPr wrap="none">
            <a:prstTxWarp prst="textNoShape">
              <a:avLst/>
            </a:prstTxWarp>
            <a:spAutoFit/>
          </a:bodyPr>
          <a:lstStyle/>
          <a:p>
            <a:r>
              <a:rPr lang="en-US" sz="1600" dirty="0">
                <a:latin typeface="Helvetica" pitchFamily="-111" charset="0"/>
                <a:ea typeface="Helvetica" pitchFamily="-111" charset="0"/>
                <a:cs typeface="Helvetica" pitchFamily="-111" charset="0"/>
              </a:rPr>
              <a:t>If m-γ+1&lt;0: </a:t>
            </a:r>
          </a:p>
        </p:txBody>
      </p:sp>
      <p:graphicFrame>
        <p:nvGraphicFramePr>
          <p:cNvPr id="12" name="Object 6"/>
          <p:cNvGraphicFramePr>
            <a:graphicFrameLocks noChangeAspect="1"/>
          </p:cNvGraphicFramePr>
          <p:nvPr/>
        </p:nvGraphicFramePr>
        <p:xfrm>
          <a:off x="2917825" y="3367088"/>
          <a:ext cx="2795588" cy="627062"/>
        </p:xfrm>
        <a:graphic>
          <a:graphicData uri="http://schemas.openxmlformats.org/presentationml/2006/ole">
            <mc:AlternateContent xmlns:mc="http://schemas.openxmlformats.org/markup-compatibility/2006">
              <mc:Choice xmlns:v="urn:schemas-microsoft-com:vml" Requires="v">
                <p:oleObj spid="_x0000_s330844" name="Equation" r:id="rId15" imgW="1549400" imgH="419100" progId="Equation.DSMT4">
                  <p:embed/>
                </p:oleObj>
              </mc:Choice>
              <mc:Fallback>
                <p:oleObj name="Equation" r:id="rId15" imgW="1549400" imgH="419100" progId="Equation.DSMT4">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7825" y="3367088"/>
                        <a:ext cx="2795588" cy="627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a:spLocks noChangeArrowheads="1"/>
          </p:cNvSpPr>
          <p:nvPr/>
        </p:nvSpPr>
        <p:spPr bwMode="auto">
          <a:xfrm>
            <a:off x="677574" y="4374788"/>
            <a:ext cx="7213600" cy="830997"/>
          </a:xfrm>
          <a:prstGeom prst="rect">
            <a:avLst/>
          </a:prstGeom>
          <a:noFill/>
          <a:ln w="9525">
            <a:noFill/>
            <a:miter lim="800000"/>
            <a:headEnd/>
            <a:tailEnd/>
          </a:ln>
        </p:spPr>
        <p:txBody>
          <a:bodyPr>
            <a:prstTxWarp prst="textNoShape">
              <a:avLst/>
            </a:prstTxWarp>
            <a:spAutoFit/>
          </a:bodyPr>
          <a:lstStyle/>
          <a:p>
            <a:r>
              <a:rPr lang="en-US" sz="1600" dirty="0">
                <a:latin typeface="Helvetica" pitchFamily="-111" charset="0"/>
                <a:ea typeface="Helvetica" pitchFamily="-111" charset="0"/>
                <a:cs typeface="Helvetica" pitchFamily="-111" charset="0"/>
              </a:rPr>
              <a:t>If m-γ+1&gt;0,</a:t>
            </a:r>
            <a:r>
              <a:rPr lang="en-US" sz="1600" dirty="0" smtClean="0">
                <a:latin typeface="Helvetica" pitchFamily="-111" charset="0"/>
                <a:ea typeface="Helvetica" pitchFamily="-111" charset="0"/>
                <a:cs typeface="Helvetica" pitchFamily="-111" charset="0"/>
              </a:rPr>
              <a:t> 				the </a:t>
            </a:r>
            <a:r>
              <a:rPr lang="en-US" sz="1600" dirty="0">
                <a:latin typeface="Helvetica" pitchFamily="-111" charset="0"/>
                <a:ea typeface="Helvetica" pitchFamily="-111" charset="0"/>
                <a:cs typeface="Helvetica" pitchFamily="-111" charset="0"/>
              </a:rPr>
              <a:t>integral diverges. </a:t>
            </a:r>
            <a:r>
              <a:rPr lang="en-US" sz="1600" dirty="0" smtClean="0">
                <a:latin typeface="Helvetica" pitchFamily="-111" charset="0"/>
                <a:ea typeface="Helvetica" pitchFamily="-111" charset="0"/>
                <a:cs typeface="Helvetica" pitchFamily="-111" charset="0"/>
              </a:rPr>
              <a:t> </a:t>
            </a:r>
          </a:p>
          <a:p>
            <a:endParaRPr lang="en-US" sz="1600" dirty="0" smtClean="0">
              <a:latin typeface="Helvetica" pitchFamily="-111" charset="0"/>
              <a:ea typeface="Helvetica" pitchFamily="-111" charset="0"/>
              <a:cs typeface="Helvetica" pitchFamily="-111" charset="0"/>
            </a:endParaRPr>
          </a:p>
          <a:p>
            <a:r>
              <a:rPr lang="en-US" sz="1600" dirty="0">
                <a:latin typeface="Helvetica" pitchFamily="-111" charset="0"/>
                <a:ea typeface="Helvetica" pitchFamily="-111" charset="0"/>
                <a:cs typeface="Helvetica" pitchFamily="-111" charset="0"/>
              </a:rPr>
              <a:t>For a fixed </a:t>
            </a:r>
            <a:r>
              <a:rPr lang="en-US" sz="1600" dirty="0" err="1">
                <a:latin typeface="Helvetica" pitchFamily="-111" charset="0"/>
                <a:ea typeface="Helvetica" pitchFamily="-111" charset="0"/>
                <a:cs typeface="Helvetica" pitchFamily="-111" charset="0"/>
              </a:rPr>
              <a:t>γ</a:t>
            </a:r>
            <a:r>
              <a:rPr lang="en-US" sz="1600" dirty="0">
                <a:latin typeface="Helvetica" pitchFamily="-111" charset="0"/>
                <a:ea typeface="Helvetica" pitchFamily="-111" charset="0"/>
                <a:cs typeface="Helvetica" pitchFamily="-111" charset="0"/>
              </a:rPr>
              <a:t> this means that all moments with    </a:t>
            </a:r>
            <a:r>
              <a:rPr lang="en-US" sz="1600" dirty="0" err="1">
                <a:latin typeface="Helvetica" pitchFamily="-111" charset="0"/>
                <a:ea typeface="Helvetica" pitchFamily="-111" charset="0"/>
                <a:cs typeface="Helvetica" pitchFamily="-111" charset="0"/>
              </a:rPr>
              <a:t>m</a:t>
            </a:r>
            <a:r>
              <a:rPr lang="en-US" sz="1600" dirty="0">
                <a:latin typeface="Helvetica" pitchFamily="-111" charset="0"/>
                <a:ea typeface="Helvetica" pitchFamily="-111" charset="0"/>
                <a:cs typeface="Helvetica" pitchFamily="-111" charset="0"/>
              </a:rPr>
              <a:t>&gt;γ-1  diverge.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6" name="Object 2"/>
          <p:cNvGraphicFramePr>
            <a:graphicFrameLocks noChangeAspect="1"/>
          </p:cNvGraphicFramePr>
          <p:nvPr/>
        </p:nvGraphicFramePr>
        <p:xfrm>
          <a:off x="257175" y="733425"/>
          <a:ext cx="6330950" cy="755650"/>
        </p:xfrm>
        <a:graphic>
          <a:graphicData uri="http://schemas.openxmlformats.org/presentationml/2006/ole">
            <mc:AlternateContent xmlns:mc="http://schemas.openxmlformats.org/markup-compatibility/2006">
              <mc:Choice xmlns:v="urn:schemas-microsoft-com:vml" Requires="v">
                <p:oleObj spid="_x0000_s331796" name="Equation" r:id="rId3" imgW="3517900" imgH="508000" progId="Equation.DSMT4">
                  <p:embed/>
                </p:oleObj>
              </mc:Choice>
              <mc:Fallback>
                <p:oleObj name="Equation" r:id="rId3" imgW="3517900" imgH="50800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 y="733425"/>
                        <a:ext cx="6330950"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587" name="TextBox 12"/>
          <p:cNvSpPr txBox="1">
            <a:spLocks noChangeArrowheads="1"/>
          </p:cNvSpPr>
          <p:nvPr/>
        </p:nvSpPr>
        <p:spPr bwMode="auto">
          <a:xfrm>
            <a:off x="228600" y="1512888"/>
            <a:ext cx="7467600" cy="339725"/>
          </a:xfrm>
          <a:prstGeom prst="rect">
            <a:avLst/>
          </a:prstGeom>
          <a:noFill/>
          <a:ln w="9525">
            <a:noFill/>
            <a:miter lim="800000"/>
            <a:headEnd/>
            <a:tailEnd/>
          </a:ln>
        </p:spPr>
        <p:txBody>
          <a:bodyPr>
            <a:prstTxWarp prst="textNoShape">
              <a:avLst/>
            </a:prstTxWarp>
            <a:spAutoFit/>
          </a:bodyPr>
          <a:lstStyle/>
          <a:p>
            <a:r>
              <a:rPr lang="en-US" sz="1600">
                <a:latin typeface="Helvetica" pitchFamily="-111" charset="0"/>
                <a:ea typeface="Helvetica" pitchFamily="-111" charset="0"/>
                <a:cs typeface="Helvetica" pitchFamily="-111" charset="0"/>
              </a:rPr>
              <a:t>For a fixed λ this means all moments   m&gt;γ-1 diverge.  </a:t>
            </a:r>
          </a:p>
        </p:txBody>
      </p:sp>
      <p:pic>
        <p:nvPicPr>
          <p:cNvPr id="67588" name="Picture 11"/>
          <p:cNvPicPr>
            <a:picLocks noChangeAspect="1"/>
          </p:cNvPicPr>
          <p:nvPr/>
        </p:nvPicPr>
        <p:blipFill>
          <a:blip r:embed="rId5"/>
          <a:srcRect/>
          <a:stretch>
            <a:fillRect/>
          </a:stretch>
        </p:blipFill>
        <p:spPr bwMode="auto">
          <a:xfrm>
            <a:off x="228600" y="1957388"/>
            <a:ext cx="4273550" cy="3363912"/>
          </a:xfrm>
          <a:prstGeom prst="rect">
            <a:avLst/>
          </a:prstGeom>
          <a:noFill/>
          <a:ln w="9525">
            <a:noFill/>
            <a:miter lim="800000"/>
            <a:headEnd/>
            <a:tailEnd/>
          </a:ln>
        </p:spPr>
      </p:pic>
      <p:sp>
        <p:nvSpPr>
          <p:cNvPr id="67589" name="TextBox 15"/>
          <p:cNvSpPr txBox="1">
            <a:spLocks noChangeArrowheads="1"/>
          </p:cNvSpPr>
          <p:nvPr/>
        </p:nvSpPr>
        <p:spPr bwMode="auto">
          <a:xfrm>
            <a:off x="4953000" y="2730500"/>
            <a:ext cx="3733800" cy="1077218"/>
          </a:xfrm>
          <a:prstGeom prst="rect">
            <a:avLst/>
          </a:prstGeom>
          <a:noFill/>
          <a:ln w="9525">
            <a:noFill/>
            <a:miter lim="800000"/>
            <a:headEnd/>
            <a:tailEnd/>
          </a:ln>
        </p:spPr>
        <p:txBody>
          <a:bodyPr>
            <a:prstTxWarp prst="textNoShape">
              <a:avLst/>
            </a:prstTxWarp>
            <a:spAutoFit/>
          </a:bodyPr>
          <a:lstStyle/>
          <a:p>
            <a:r>
              <a:rPr lang="en-US" sz="1600" dirty="0" smtClean="0">
                <a:latin typeface="Helvetica" pitchFamily="-111" charset="0"/>
                <a:ea typeface="Helvetica" pitchFamily="-111" charset="0"/>
                <a:cs typeface="Helvetica" pitchFamily="-111" charset="0"/>
              </a:rPr>
              <a:t>Many degree </a:t>
            </a:r>
            <a:r>
              <a:rPr lang="en-US" sz="1600" dirty="0">
                <a:latin typeface="Helvetica" pitchFamily="-111" charset="0"/>
                <a:ea typeface="Helvetica" pitchFamily="-111" charset="0"/>
                <a:cs typeface="Helvetica" pitchFamily="-111" charset="0"/>
              </a:rPr>
              <a:t>exponents are smaller than 3</a:t>
            </a:r>
          </a:p>
          <a:p>
            <a:endParaRPr lang="en-US" sz="1600" dirty="0">
              <a:latin typeface="Helvetica" pitchFamily="-111" charset="0"/>
              <a:ea typeface="Helvetica" pitchFamily="-111" charset="0"/>
              <a:cs typeface="Helvetica" pitchFamily="-111" charset="0"/>
            </a:endParaRPr>
          </a:p>
          <a:p>
            <a:r>
              <a:rPr lang="en-US" sz="1600" dirty="0" err="1">
                <a:latin typeface="Helvetica" pitchFamily="-111" charset="0"/>
                <a:ea typeface="Helvetica" pitchFamily="-111" charset="0"/>
                <a:cs typeface="Helvetica" pitchFamily="-111" charset="0"/>
                <a:sym typeface="Wingdings" pitchFamily="-111" charset="2"/>
              </a:rPr>
              <a:t></a:t>
            </a:r>
            <a:r>
              <a:rPr lang="en-US" sz="1600" dirty="0">
                <a:latin typeface="Helvetica" pitchFamily="-111" charset="0"/>
                <a:ea typeface="Helvetica" pitchFamily="-111" charset="0"/>
                <a:cs typeface="Helvetica" pitchFamily="-111" charset="0"/>
                <a:sym typeface="Wingdings" pitchFamily="-111" charset="2"/>
              </a:rPr>
              <a:t> &lt;k</a:t>
            </a:r>
            <a:r>
              <a:rPr lang="en-US" sz="1600" baseline="30000" dirty="0">
                <a:latin typeface="Helvetica" pitchFamily="-111" charset="0"/>
                <a:ea typeface="Helvetica" pitchFamily="-111" charset="0"/>
                <a:cs typeface="Helvetica" pitchFamily="-111" charset="0"/>
                <a:sym typeface="Wingdings" pitchFamily="-111" charset="2"/>
              </a:rPr>
              <a:t>2</a:t>
            </a:r>
            <a:r>
              <a:rPr lang="en-US" sz="1600" dirty="0">
                <a:latin typeface="Helvetica" pitchFamily="-111" charset="0"/>
                <a:ea typeface="Helvetica" pitchFamily="-111" charset="0"/>
                <a:cs typeface="Helvetica" pitchFamily="-111" charset="0"/>
                <a:sym typeface="Wingdings" pitchFamily="-111" charset="2"/>
              </a:rPr>
              <a:t>&gt; diverges in the N∞ limit!!!</a:t>
            </a:r>
            <a:endParaRPr lang="en-US" sz="1600" dirty="0">
              <a:latin typeface="Helvetica" pitchFamily="-111" charset="0"/>
              <a:ea typeface="Helvetica" pitchFamily="-111" charset="0"/>
              <a:cs typeface="Helvetica" pitchFamily="-111" charset="0"/>
            </a:endParaRPr>
          </a:p>
        </p:txBody>
      </p:sp>
      <p:sp>
        <p:nvSpPr>
          <p:cNvPr id="6759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DIVERGENCE OF THE HIGHER MOMENTS</a:t>
            </a:r>
          </a:p>
        </p:txBody>
      </p:sp>
      <p:sp>
        <p:nvSpPr>
          <p:cNvPr id="67592" name="Rectangle 19"/>
          <p:cNvSpPr>
            <a:spLocks noChangeArrowheads="1"/>
          </p:cNvSpPr>
          <p:nvPr/>
        </p:nvSpPr>
        <p:spPr bwMode="auto">
          <a:xfrm>
            <a:off x="3422650" y="1925638"/>
            <a:ext cx="914400" cy="3363912"/>
          </a:xfrm>
          <a:prstGeom prst="rect">
            <a:avLst/>
          </a:prstGeom>
          <a:solidFill>
            <a:srgbClr val="FF0000">
              <a:alpha val="16078"/>
            </a:srgbClr>
          </a:solidFill>
          <a:ln w="9525">
            <a:noFill/>
            <a:round/>
            <a:headEnd/>
            <a:tailEnd/>
          </a:ln>
        </p:spPr>
        <p:txBody>
          <a:bodyPr anchor="ctr">
            <a:prstTxWarp prst="textNoShape">
              <a:avLst/>
            </a:prstTxWarp>
            <a:spAutoFit/>
          </a:bodyPr>
          <a:lstStyle/>
          <a:p>
            <a:pPr algn="ctr">
              <a:spcBef>
                <a:spcPct val="50000"/>
              </a:spcBef>
            </a:pPr>
            <a:endParaRPr lang="hu-HU" sz="2400" b="1">
              <a:latin typeface="Times New Roman" pitchFamily="-111" charset="0"/>
              <a:ea typeface="굴림" pitchFamily="-111" charset="-127"/>
              <a:cs typeface="굴림" pitchFamily="-111" charset="-127"/>
            </a:endParaRP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The meaning of scale-free</a:t>
            </a:r>
          </a:p>
          <a:p>
            <a:pPr>
              <a:spcBef>
                <a:spcPct val="20000"/>
              </a:spcBef>
            </a:pP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228599" y="797277"/>
            <a:ext cx="4081991" cy="442383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The meaning of scale-free</a:t>
            </a:r>
          </a:p>
          <a:p>
            <a:pPr>
              <a:spcBef>
                <a:spcPct val="20000"/>
              </a:spcBef>
            </a:pP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2"/>
          <a:stretch>
            <a:fillRect/>
          </a:stretch>
        </p:blipFill>
        <p:spPr>
          <a:xfrm>
            <a:off x="0" y="571500"/>
            <a:ext cx="4728279" cy="4954784"/>
          </a:xfrm>
          <a:prstGeom prst="rect">
            <a:avLst/>
          </a:prstGeom>
        </p:spPr>
      </p:pic>
      <p:pic>
        <p:nvPicPr>
          <p:cNvPr id="5" name="Picture 4"/>
          <p:cNvPicPr>
            <a:picLocks noChangeAspect="1"/>
          </p:cNvPicPr>
          <p:nvPr/>
        </p:nvPicPr>
        <p:blipFill>
          <a:blip r:embed="rId3"/>
          <a:stretch>
            <a:fillRect/>
          </a:stretch>
        </p:blipFill>
        <p:spPr>
          <a:xfrm>
            <a:off x="5549899" y="2296582"/>
            <a:ext cx="2958043" cy="910167"/>
          </a:xfrm>
          <a:prstGeom prst="rect">
            <a:avLst/>
          </a:prstGeom>
        </p:spPr>
      </p:pic>
    </p:spTree>
    <p:extLst>
      <p:ext uri="{BB962C8B-B14F-4D97-AF65-F5344CB8AC3E}">
        <p14:creationId xmlns:p14="http://schemas.microsoft.com/office/powerpoint/2010/main" val="38074893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universality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5"/>
          <p:cNvSpPr txBox="1">
            <a:spLocks noChangeArrowheads="1"/>
          </p:cNvSpPr>
          <p:nvPr/>
        </p:nvSpPr>
        <p:spPr bwMode="auto">
          <a:xfrm>
            <a:off x="268288" y="5211763"/>
            <a:ext cx="3144837" cy="277812"/>
          </a:xfrm>
          <a:prstGeom prst="rect">
            <a:avLst/>
          </a:prstGeom>
          <a:noFill/>
          <a:ln w="9525">
            <a:noFill/>
            <a:miter lim="800000"/>
            <a:headEnd/>
            <a:tailEnd/>
          </a:ln>
        </p:spPr>
        <p:txBody>
          <a:bodyPr wrap="none" anchor="ctr">
            <a:prstTxWarp prst="textNoShape">
              <a:avLst/>
            </a:prstTxWarp>
            <a:spAutoFit/>
          </a:bodyPr>
          <a:lstStyle/>
          <a:p>
            <a:r>
              <a:rPr lang="en-US" sz="1200">
                <a:latin typeface="Helvetica" pitchFamily="-111" charset="0"/>
                <a:ea typeface="Helvetica" pitchFamily="-111" charset="0"/>
                <a:cs typeface="Helvetica" pitchFamily="-111" charset="0"/>
              </a:rPr>
              <a:t>(Faloutsos, Faloutsos and Faloutsos, 1999)</a:t>
            </a:r>
          </a:p>
        </p:txBody>
      </p:sp>
      <p:sp>
        <p:nvSpPr>
          <p:cNvPr id="38915" name="Text Box 6"/>
          <p:cNvSpPr txBox="1">
            <a:spLocks noChangeArrowheads="1"/>
          </p:cNvSpPr>
          <p:nvPr/>
        </p:nvSpPr>
        <p:spPr bwMode="auto">
          <a:xfrm>
            <a:off x="268288" y="787400"/>
            <a:ext cx="3657600" cy="585788"/>
          </a:xfrm>
          <a:prstGeom prst="rect">
            <a:avLst/>
          </a:prstGeom>
          <a:noFill/>
          <a:ln w="9525">
            <a:noFill/>
            <a:miter lim="800000"/>
            <a:headEnd/>
            <a:tailEnd/>
          </a:ln>
        </p:spPr>
        <p:txBody>
          <a:bodyPr lIns="91407" tIns="45704" rIns="91407" bIns="45704">
            <a:prstTxWarp prst="textNoShape">
              <a:avLst/>
            </a:prstTxWarp>
            <a:spAutoFit/>
          </a:bodyPr>
          <a:lstStyle/>
          <a:p>
            <a:r>
              <a:rPr lang="en-US" sz="1600" b="1">
                <a:solidFill>
                  <a:srgbClr val="FF0000"/>
                </a:solidFill>
                <a:latin typeface="Helvetica" pitchFamily="-111" charset="0"/>
                <a:ea typeface="Helvetica" pitchFamily="-111" charset="0"/>
                <a:cs typeface="Helvetica" pitchFamily="-111" charset="0"/>
              </a:rPr>
              <a:t>Nodes</a:t>
            </a:r>
            <a:r>
              <a:rPr lang="en-US" sz="1600">
                <a:latin typeface="Helvetica" pitchFamily="-111" charset="0"/>
                <a:ea typeface="Helvetica" pitchFamily="-111" charset="0"/>
                <a:cs typeface="Helvetica" pitchFamily="-111" charset="0"/>
              </a:rPr>
              <a:t>: computers, routers </a:t>
            </a:r>
          </a:p>
          <a:p>
            <a:r>
              <a:rPr lang="en-US" sz="1600" b="1">
                <a:solidFill>
                  <a:srgbClr val="FF0000"/>
                </a:solidFill>
                <a:latin typeface="Helvetica" pitchFamily="-111" charset="0"/>
                <a:ea typeface="Helvetica" pitchFamily="-111" charset="0"/>
                <a:cs typeface="Helvetica" pitchFamily="-111" charset="0"/>
              </a:rPr>
              <a:t>Links</a:t>
            </a:r>
            <a:r>
              <a:rPr lang="en-US" sz="1600">
                <a:latin typeface="Helvetica" pitchFamily="-111" charset="0"/>
                <a:ea typeface="Helvetica" pitchFamily="-111" charset="0"/>
                <a:cs typeface="Helvetica" pitchFamily="-111" charset="0"/>
              </a:rPr>
              <a:t>:   physical lines</a:t>
            </a:r>
          </a:p>
        </p:txBody>
      </p:sp>
      <p:sp>
        <p:nvSpPr>
          <p:cNvPr id="38917"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INTERNET BACKBONE</a:t>
            </a:r>
          </a:p>
        </p:txBody>
      </p:sp>
      <p:pic>
        <p:nvPicPr>
          <p:cNvPr id="38918" name="Picture 3" descr="internet"/>
          <p:cNvPicPr>
            <a:picLocks noChangeAspect="1" noChangeArrowheads="1"/>
          </p:cNvPicPr>
          <p:nvPr/>
        </p:nvPicPr>
        <p:blipFill>
          <a:blip r:embed="rId2"/>
          <a:srcRect/>
          <a:stretch>
            <a:fillRect/>
          </a:stretch>
        </p:blipFill>
        <p:spPr bwMode="auto">
          <a:xfrm>
            <a:off x="169863" y="1673225"/>
            <a:ext cx="4229100" cy="2960688"/>
          </a:xfrm>
          <a:prstGeom prst="rect">
            <a:avLst/>
          </a:prstGeom>
          <a:noFill/>
          <a:ln w="9525">
            <a:noFill/>
            <a:miter lim="800000"/>
            <a:headEnd/>
            <a:tailEnd/>
          </a:ln>
        </p:spPr>
      </p:pic>
      <p:pic>
        <p:nvPicPr>
          <p:cNvPr id="38919" name="Picture 4" descr="internet_power"/>
          <p:cNvPicPr>
            <a:picLocks noChangeAspect="1" noChangeArrowheads="1"/>
          </p:cNvPicPr>
          <p:nvPr/>
        </p:nvPicPr>
        <p:blipFill>
          <a:blip r:embed="rId3"/>
          <a:srcRect/>
          <a:stretch>
            <a:fillRect/>
          </a:stretch>
        </p:blipFill>
        <p:spPr bwMode="auto">
          <a:xfrm>
            <a:off x="4360863" y="1597025"/>
            <a:ext cx="4648200" cy="3297238"/>
          </a:xfrm>
          <a:prstGeom prst="rect">
            <a:avLst/>
          </a:prstGeom>
          <a:noFill/>
          <a:ln w="9525">
            <a:noFill/>
            <a:miter lim="800000"/>
            <a:headEnd/>
            <a:tailEnd/>
          </a:ln>
        </p:spPr>
      </p:pic>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al1"/>
          <p:cNvPicPr>
            <a:picLocks noChangeAspect="1" noChangeArrowheads="1"/>
          </p:cNvPicPr>
          <p:nvPr/>
        </p:nvPicPr>
        <p:blipFill>
          <a:blip r:embed="rId2"/>
          <a:srcRect/>
          <a:stretch>
            <a:fillRect/>
          </a:stretch>
        </p:blipFill>
        <p:spPr bwMode="auto">
          <a:xfrm>
            <a:off x="0" y="-25400"/>
            <a:ext cx="9144000" cy="5740400"/>
          </a:xfrm>
          <a:prstGeom prst="rect">
            <a:avLst/>
          </a:prstGeom>
          <a:noFill/>
          <a:ln w="9525">
            <a:noFill/>
            <a:miter lim="800000"/>
            <a:headEnd/>
            <a:tailEnd/>
          </a:ln>
        </p:spPr>
      </p:pic>
      <p:sp>
        <p:nvSpPr>
          <p:cNvPr id="3"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itation"/>
          <p:cNvPicPr>
            <a:picLocks noChangeAspect="1" noChangeArrowheads="1"/>
          </p:cNvPicPr>
          <p:nvPr/>
        </p:nvPicPr>
        <p:blipFill>
          <a:blip r:embed="rId2">
            <a:lum bright="60000" contrast="-60000"/>
          </a:blip>
          <a:srcRect/>
          <a:stretch>
            <a:fillRect/>
          </a:stretch>
        </p:blipFill>
        <p:spPr bwMode="auto">
          <a:xfrm>
            <a:off x="0" y="0"/>
            <a:ext cx="9144000" cy="5715000"/>
          </a:xfrm>
          <a:prstGeom prst="rect">
            <a:avLst/>
          </a:prstGeom>
          <a:noFill/>
          <a:ln w="9525">
            <a:noFill/>
            <a:miter lim="800000"/>
            <a:headEnd/>
            <a:tailEnd/>
          </a:ln>
        </p:spPr>
      </p:pic>
      <p:sp>
        <p:nvSpPr>
          <p:cNvPr id="40963" name="Text Box 4"/>
          <p:cNvSpPr txBox="1">
            <a:spLocks noChangeArrowheads="1"/>
          </p:cNvSpPr>
          <p:nvPr/>
        </p:nvSpPr>
        <p:spPr bwMode="auto">
          <a:xfrm>
            <a:off x="5230813" y="4025900"/>
            <a:ext cx="1828800" cy="461963"/>
          </a:xfrm>
          <a:prstGeom prst="rect">
            <a:avLst/>
          </a:prstGeom>
          <a:noFill/>
          <a:ln w="9525">
            <a:noFill/>
            <a:miter lim="800000"/>
            <a:headEnd/>
            <a:tailEnd/>
          </a:ln>
        </p:spPr>
        <p:txBody>
          <a:bodyPr lIns="91407" tIns="45704" rIns="91407" bIns="45704">
            <a:prstTxWarp prst="textNoShape">
              <a:avLst/>
            </a:prstTxWarp>
            <a:spAutoFit/>
          </a:bodyPr>
          <a:lstStyle/>
          <a:p>
            <a:r>
              <a:rPr lang="en-US" sz="2400" b="1">
                <a:solidFill>
                  <a:srgbClr val="FF0000"/>
                </a:solidFill>
                <a:latin typeface="Helvetica" pitchFamily="-111" charset="0"/>
                <a:ea typeface="Arial" pitchFamily="-111" charset="0"/>
                <a:cs typeface="Arial" pitchFamily="-111" charset="0"/>
                <a:sym typeface="Symbol" pitchFamily="-111" charset="2"/>
              </a:rPr>
              <a:t>(</a:t>
            </a:r>
            <a:r>
              <a:rPr lang="en-US" sz="2400" b="1">
                <a:solidFill>
                  <a:srgbClr val="FF0000"/>
                </a:solidFill>
                <a:latin typeface="Helvetica" pitchFamily="-111" charset="0"/>
                <a:ea typeface="Arial" pitchFamily="-111" charset="0"/>
                <a:cs typeface="Arial" pitchFamily="-111" charset="0"/>
              </a:rPr>
              <a:t> =</a:t>
            </a:r>
            <a:r>
              <a:rPr lang="en-US" sz="2400" b="1">
                <a:solidFill>
                  <a:srgbClr val="FF0000"/>
                </a:solidFill>
                <a:latin typeface="Helvetica" pitchFamily="-111" charset="0"/>
                <a:ea typeface="Arial" pitchFamily="-111" charset="0"/>
                <a:cs typeface="Arial" pitchFamily="-111" charset="0"/>
                <a:sym typeface="Symbol" pitchFamily="-111" charset="2"/>
              </a:rPr>
              <a:t> 3)</a:t>
            </a:r>
            <a:endParaRPr lang="en-US" sz="2400" b="1">
              <a:solidFill>
                <a:srgbClr val="FF0000"/>
              </a:solidFill>
              <a:latin typeface="Helvetica" pitchFamily="-111" charset="0"/>
              <a:ea typeface="Arial" pitchFamily="-111" charset="0"/>
              <a:cs typeface="Arial" pitchFamily="-111" charset="0"/>
            </a:endParaRPr>
          </a:p>
        </p:txBody>
      </p:sp>
      <p:sp>
        <p:nvSpPr>
          <p:cNvPr id="40964" name="Text Box 6"/>
          <p:cNvSpPr txBox="1">
            <a:spLocks noChangeArrowheads="1"/>
          </p:cNvSpPr>
          <p:nvPr/>
        </p:nvSpPr>
        <p:spPr bwMode="auto">
          <a:xfrm>
            <a:off x="268288" y="5200650"/>
            <a:ext cx="2209800" cy="339725"/>
          </a:xfrm>
          <a:prstGeom prst="rect">
            <a:avLst/>
          </a:prstGeom>
          <a:noFill/>
          <a:ln w="9525">
            <a:noFill/>
            <a:miter lim="800000"/>
            <a:headEnd/>
            <a:tailEnd/>
          </a:ln>
        </p:spPr>
        <p:txBody>
          <a:bodyPr lIns="91407" tIns="45704" rIns="91407" bIns="45704">
            <a:prstTxWarp prst="textNoShape">
              <a:avLst/>
            </a:prstTxWarp>
            <a:spAutoFit/>
          </a:bodyPr>
          <a:lstStyle/>
          <a:p>
            <a:r>
              <a:rPr lang="en-US" sz="1600">
                <a:latin typeface="Helvetica" pitchFamily="-111" charset="0"/>
                <a:ea typeface="Arial" pitchFamily="-111" charset="0"/>
                <a:cs typeface="Arial" pitchFamily="-111" charset="0"/>
              </a:rPr>
              <a:t>(S. Redner, 1998)</a:t>
            </a:r>
          </a:p>
        </p:txBody>
      </p:sp>
      <p:sp>
        <p:nvSpPr>
          <p:cNvPr id="40965" name="Text Box 7"/>
          <p:cNvSpPr txBox="1">
            <a:spLocks noChangeArrowheads="1"/>
          </p:cNvSpPr>
          <p:nvPr/>
        </p:nvSpPr>
        <p:spPr bwMode="auto">
          <a:xfrm>
            <a:off x="5230813" y="3638550"/>
            <a:ext cx="2703512" cy="460375"/>
          </a:xfrm>
          <a:prstGeom prst="rect">
            <a:avLst/>
          </a:prstGeom>
          <a:noFill/>
          <a:ln w="9525">
            <a:noFill/>
            <a:miter lim="800000"/>
            <a:headEnd/>
            <a:tailEnd/>
          </a:ln>
        </p:spPr>
        <p:txBody>
          <a:bodyPr lIns="91407" tIns="45704" rIns="91407" bIns="45704">
            <a:prstTxWarp prst="textNoShape">
              <a:avLst/>
            </a:prstTxWarp>
            <a:spAutoFit/>
          </a:bodyPr>
          <a:lstStyle/>
          <a:p>
            <a:r>
              <a:rPr lang="en-US" sz="2400" b="1">
                <a:solidFill>
                  <a:srgbClr val="FF0000"/>
                </a:solidFill>
                <a:latin typeface="Helvetica" pitchFamily="-111" charset="0"/>
                <a:ea typeface="Arial" pitchFamily="-111" charset="0"/>
                <a:cs typeface="Arial" pitchFamily="-111" charset="0"/>
              </a:rPr>
              <a:t>P(k) ~k</a:t>
            </a:r>
            <a:r>
              <a:rPr lang="en-US" sz="2400" b="1" baseline="30000">
                <a:solidFill>
                  <a:srgbClr val="FF0000"/>
                </a:solidFill>
                <a:latin typeface="Helvetica" pitchFamily="-111" charset="0"/>
                <a:ea typeface="Arial" pitchFamily="-111" charset="0"/>
                <a:cs typeface="Arial" pitchFamily="-111" charset="0"/>
              </a:rPr>
              <a:t>-</a:t>
            </a:r>
            <a:r>
              <a:rPr lang="en-US" sz="2400" b="1" baseline="30000">
                <a:solidFill>
                  <a:srgbClr val="FF0000"/>
                </a:solidFill>
                <a:latin typeface="Helvetica" pitchFamily="-111" charset="0"/>
                <a:ea typeface="Arial" pitchFamily="-111" charset="0"/>
                <a:cs typeface="Arial" pitchFamily="-111" charset="0"/>
                <a:sym typeface="Symbol" pitchFamily="-111" charset="2"/>
              </a:rPr>
              <a:t></a:t>
            </a:r>
            <a:endParaRPr lang="en-US" sz="2400" b="1">
              <a:solidFill>
                <a:srgbClr val="FF0000"/>
              </a:solidFill>
              <a:latin typeface="Helvetica" pitchFamily="-111" charset="0"/>
              <a:ea typeface="Arial" pitchFamily="-111" charset="0"/>
              <a:cs typeface="Arial" pitchFamily="-111" charset="0"/>
            </a:endParaRPr>
          </a:p>
        </p:txBody>
      </p:sp>
      <p:sp>
        <p:nvSpPr>
          <p:cNvPr id="40966" name="Text Box 14"/>
          <p:cNvSpPr txBox="1">
            <a:spLocks noChangeArrowheads="1"/>
          </p:cNvSpPr>
          <p:nvPr/>
        </p:nvSpPr>
        <p:spPr bwMode="auto">
          <a:xfrm>
            <a:off x="1516063" y="2540000"/>
            <a:ext cx="2590800" cy="307975"/>
          </a:xfrm>
          <a:prstGeom prst="rect">
            <a:avLst/>
          </a:prstGeom>
          <a:solidFill>
            <a:schemeClr val="bg1"/>
          </a:solidFill>
          <a:ln w="9525">
            <a:solidFill>
              <a:schemeClr val="tx1"/>
            </a:solidFill>
            <a:miter lim="800000"/>
            <a:headEnd/>
            <a:tailEnd/>
          </a:ln>
        </p:spPr>
        <p:txBody>
          <a:bodyPr>
            <a:prstTxWarp prst="textNoShape">
              <a:avLst/>
            </a:prstTxWarp>
            <a:spAutoFit/>
          </a:bodyPr>
          <a:lstStyle/>
          <a:p>
            <a:r>
              <a:rPr lang="en-US" sz="1400" b="1">
                <a:latin typeface="Helvetica" pitchFamily="-111" charset="0"/>
                <a:ea typeface="Arial" pitchFamily="-111" charset="0"/>
                <a:cs typeface="Arial" pitchFamily="-111" charset="0"/>
              </a:rPr>
              <a:t>1736 PRL papers (1988)</a:t>
            </a:r>
          </a:p>
        </p:txBody>
      </p:sp>
      <p:sp>
        <p:nvSpPr>
          <p:cNvPr id="4096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SCIENCE CITATION INDEX</a:t>
            </a:r>
          </a:p>
        </p:txBody>
      </p:sp>
      <p:sp>
        <p:nvSpPr>
          <p:cNvPr id="40969" name="Text Box 6"/>
          <p:cNvSpPr txBox="1">
            <a:spLocks noChangeArrowheads="1"/>
          </p:cNvSpPr>
          <p:nvPr/>
        </p:nvSpPr>
        <p:spPr bwMode="auto">
          <a:xfrm>
            <a:off x="268288" y="787400"/>
            <a:ext cx="3657600" cy="585788"/>
          </a:xfrm>
          <a:prstGeom prst="rect">
            <a:avLst/>
          </a:prstGeom>
          <a:noFill/>
          <a:ln w="9525">
            <a:noFill/>
            <a:miter lim="800000"/>
            <a:headEnd/>
            <a:tailEnd/>
          </a:ln>
        </p:spPr>
        <p:txBody>
          <a:bodyPr lIns="91407" tIns="45704" rIns="91407" bIns="45704">
            <a:prstTxWarp prst="textNoShape">
              <a:avLst/>
            </a:prstTxWarp>
            <a:spAutoFit/>
          </a:bodyPr>
          <a:lstStyle/>
          <a:p>
            <a:r>
              <a:rPr lang="en-US" sz="1600" b="1">
                <a:solidFill>
                  <a:srgbClr val="FF0000"/>
                </a:solidFill>
                <a:latin typeface="Helvetica" pitchFamily="-111" charset="0"/>
                <a:ea typeface="Helvetica" pitchFamily="-111" charset="0"/>
                <a:cs typeface="Helvetica" pitchFamily="-111" charset="0"/>
              </a:rPr>
              <a:t>Nodes</a:t>
            </a:r>
            <a:r>
              <a:rPr lang="en-US" sz="1600">
                <a:latin typeface="Helvetica" pitchFamily="-111" charset="0"/>
                <a:ea typeface="Helvetica" pitchFamily="-111" charset="0"/>
                <a:cs typeface="Helvetica" pitchFamily="-111" charset="0"/>
              </a:rPr>
              <a:t>: papers</a:t>
            </a:r>
          </a:p>
          <a:p>
            <a:r>
              <a:rPr lang="en-US" sz="1600" b="1">
                <a:solidFill>
                  <a:srgbClr val="FF0000"/>
                </a:solidFill>
                <a:latin typeface="Helvetica" pitchFamily="-111" charset="0"/>
                <a:ea typeface="Helvetica" pitchFamily="-111" charset="0"/>
                <a:cs typeface="Helvetica" pitchFamily="-111" charset="0"/>
              </a:rPr>
              <a:t>Links</a:t>
            </a:r>
            <a:r>
              <a:rPr lang="en-US" sz="1600">
                <a:latin typeface="Helvetica" pitchFamily="-111" charset="0"/>
                <a:ea typeface="Helvetica" pitchFamily="-111" charset="0"/>
                <a:cs typeface="Helvetica" pitchFamily="-111" charset="0"/>
              </a:rPr>
              <a:t>:   citations</a:t>
            </a:r>
          </a:p>
        </p:txBody>
      </p:sp>
      <p:grpSp>
        <p:nvGrpSpPr>
          <p:cNvPr id="40970" name="Group 8"/>
          <p:cNvGrpSpPr>
            <a:grpSpLocks/>
          </p:cNvGrpSpPr>
          <p:nvPr/>
        </p:nvGrpSpPr>
        <p:grpSpPr bwMode="auto">
          <a:xfrm>
            <a:off x="5059363" y="1173163"/>
            <a:ext cx="2600325" cy="2438400"/>
            <a:chOff x="2928" y="624"/>
            <a:chExt cx="1638" cy="1536"/>
          </a:xfrm>
        </p:grpSpPr>
        <p:pic>
          <p:nvPicPr>
            <p:cNvPr id="40972" name="Picture 9" descr="kpz"/>
            <p:cNvPicPr>
              <a:picLocks noChangeAspect="1" noChangeArrowheads="1"/>
            </p:cNvPicPr>
            <p:nvPr/>
          </p:nvPicPr>
          <p:blipFill>
            <a:blip r:embed="rId3"/>
            <a:srcRect/>
            <a:stretch>
              <a:fillRect/>
            </a:stretch>
          </p:blipFill>
          <p:spPr bwMode="auto">
            <a:xfrm>
              <a:off x="2928" y="624"/>
              <a:ext cx="1638" cy="1536"/>
            </a:xfrm>
            <a:prstGeom prst="rect">
              <a:avLst/>
            </a:prstGeom>
            <a:noFill/>
            <a:ln w="9525">
              <a:noFill/>
              <a:miter lim="800000"/>
              <a:headEnd/>
              <a:tailEnd/>
            </a:ln>
          </p:spPr>
        </p:pic>
        <p:sp>
          <p:nvSpPr>
            <p:cNvPr id="40973" name="Rectangle 10"/>
            <p:cNvSpPr>
              <a:spLocks noChangeArrowheads="1"/>
            </p:cNvSpPr>
            <p:nvPr/>
          </p:nvSpPr>
          <p:spPr bwMode="auto">
            <a:xfrm>
              <a:off x="4203" y="1928"/>
              <a:ext cx="288" cy="144"/>
            </a:xfrm>
            <a:prstGeom prst="rect">
              <a:avLst/>
            </a:prstGeom>
            <a:solidFill>
              <a:schemeClr val="bg1"/>
            </a:solidFill>
            <a:ln w="9525">
              <a:noFill/>
              <a:miter lim="800000"/>
              <a:headEnd/>
              <a:tailEnd/>
            </a:ln>
          </p:spPr>
          <p:txBody>
            <a:bodyPr wrap="none" anchor="ctr">
              <a:prstTxWarp prst="textNoShape">
                <a:avLst/>
              </a:prstTxWarp>
            </a:bodyPr>
            <a:lstStyle/>
            <a:p>
              <a:r>
                <a:rPr lang="en-US" sz="1600">
                  <a:ea typeface="Arial" pitchFamily="-111" charset="0"/>
                  <a:cs typeface="Arial" pitchFamily="-111" charset="0"/>
                </a:rPr>
                <a:t>578...</a:t>
              </a:r>
              <a:endParaRPr lang="en-US">
                <a:ea typeface="Arial" pitchFamily="-111" charset="0"/>
                <a:cs typeface="Arial" pitchFamily="-111" charset="0"/>
              </a:endParaRPr>
            </a:p>
          </p:txBody>
        </p:sp>
        <p:sp>
          <p:nvSpPr>
            <p:cNvPr id="40974" name="Rectangle 11"/>
            <p:cNvSpPr>
              <a:spLocks noChangeArrowheads="1"/>
            </p:cNvSpPr>
            <p:nvPr/>
          </p:nvSpPr>
          <p:spPr bwMode="auto">
            <a:xfrm>
              <a:off x="3984" y="672"/>
              <a:ext cx="384" cy="144"/>
            </a:xfrm>
            <a:prstGeom prst="rect">
              <a:avLst/>
            </a:prstGeom>
            <a:solidFill>
              <a:schemeClr val="bg1"/>
            </a:solidFill>
            <a:ln w="9525">
              <a:noFill/>
              <a:miter lim="800000"/>
              <a:headEnd/>
              <a:tailEnd/>
            </a:ln>
          </p:spPr>
          <p:txBody>
            <a:bodyPr wrap="none" anchor="ctr">
              <a:prstTxWarp prst="textNoShape">
                <a:avLst/>
              </a:prstTxWarp>
            </a:bodyPr>
            <a:lstStyle/>
            <a:p>
              <a:r>
                <a:rPr lang="en-US" sz="1600">
                  <a:ea typeface="Arial" pitchFamily="-111" charset="0"/>
                  <a:cs typeface="Arial" pitchFamily="-111" charset="0"/>
                </a:rPr>
                <a:t>      25</a:t>
              </a:r>
              <a:endParaRPr lang="en-US">
                <a:ea typeface="Arial" pitchFamily="-111" charset="0"/>
                <a:cs typeface="Arial" pitchFamily="-111" charset="0"/>
              </a:endParaRPr>
            </a:p>
          </p:txBody>
        </p:sp>
        <p:sp>
          <p:nvSpPr>
            <p:cNvPr id="40975" name="Rectangle 12"/>
            <p:cNvSpPr>
              <a:spLocks noChangeArrowheads="1"/>
            </p:cNvSpPr>
            <p:nvPr/>
          </p:nvSpPr>
          <p:spPr bwMode="auto">
            <a:xfrm>
              <a:off x="3103" y="1152"/>
              <a:ext cx="1117" cy="384"/>
            </a:xfrm>
            <a:prstGeom prst="rect">
              <a:avLst/>
            </a:prstGeom>
            <a:solidFill>
              <a:schemeClr val="bg1"/>
            </a:solidFill>
            <a:ln w="9525">
              <a:noFill/>
              <a:miter lim="800000"/>
              <a:headEnd/>
              <a:tailEnd/>
            </a:ln>
          </p:spPr>
          <p:txBody>
            <a:bodyPr wrap="none" anchor="ctr">
              <a:prstTxWarp prst="textNoShape">
                <a:avLst/>
              </a:prstTxWarp>
            </a:bodyPr>
            <a:lstStyle/>
            <a:p>
              <a:r>
                <a:rPr lang="en-US" sz="1600">
                  <a:ea typeface="Arial" pitchFamily="-111" charset="0"/>
                  <a:cs typeface="Arial" pitchFamily="-111" charset="0"/>
                </a:rPr>
                <a:t> H.E. Stanley,...</a:t>
              </a:r>
              <a:endParaRPr lang="en-US">
                <a:ea typeface="Arial" pitchFamily="-111" charset="0"/>
                <a:cs typeface="Arial" pitchFamily="-111" charset="0"/>
              </a:endParaRPr>
            </a:p>
          </p:txBody>
        </p:sp>
      </p:grpSp>
      <p:pic>
        <p:nvPicPr>
          <p:cNvPr id="40971" name="Picture 13" descr="pk_cum"/>
          <p:cNvPicPr>
            <a:picLocks noChangeAspect="1" noChangeArrowheads="1"/>
          </p:cNvPicPr>
          <p:nvPr/>
        </p:nvPicPr>
        <p:blipFill>
          <a:blip r:embed="rId4"/>
          <a:srcRect/>
          <a:stretch>
            <a:fillRect/>
          </a:stretch>
        </p:blipFill>
        <p:spPr bwMode="auto">
          <a:xfrm>
            <a:off x="1036638" y="2903538"/>
            <a:ext cx="3238500" cy="2343150"/>
          </a:xfrm>
          <a:prstGeom prst="rect">
            <a:avLst/>
          </a:prstGeom>
          <a:noFill/>
          <a:ln w="9525">
            <a:noFill/>
            <a:miter lim="800000"/>
            <a:headEnd/>
            <a:tailEnd/>
          </a:ln>
        </p:spPr>
      </p:pic>
      <p:sp>
        <p:nvSpPr>
          <p:cNvPr id="17"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SCIENCE COAUTHORSHIP</a:t>
            </a:r>
          </a:p>
        </p:txBody>
      </p:sp>
      <p:pic>
        <p:nvPicPr>
          <p:cNvPr id="13" name="Picture 6" descr="untitled1"/>
          <p:cNvPicPr>
            <a:picLocks noChangeAspect="1" noChangeArrowheads="1"/>
          </p:cNvPicPr>
          <p:nvPr/>
        </p:nvPicPr>
        <p:blipFill>
          <a:blip r:embed="rId2"/>
          <a:srcRect/>
          <a:stretch>
            <a:fillRect/>
          </a:stretch>
        </p:blipFill>
        <p:spPr bwMode="auto">
          <a:xfrm>
            <a:off x="5630863" y="2563813"/>
            <a:ext cx="3508375" cy="2709862"/>
          </a:xfrm>
          <a:prstGeom prst="rect">
            <a:avLst/>
          </a:prstGeom>
          <a:noFill/>
          <a:ln w="9525">
            <a:noFill/>
            <a:miter lim="800000"/>
            <a:headEnd/>
            <a:tailEnd/>
          </a:ln>
        </p:spPr>
      </p:pic>
      <p:pic>
        <p:nvPicPr>
          <p:cNvPr id="14" name="Picture 7" descr="untitled2"/>
          <p:cNvPicPr>
            <a:picLocks noChangeAspect="1" noChangeArrowheads="1"/>
          </p:cNvPicPr>
          <p:nvPr/>
        </p:nvPicPr>
        <p:blipFill>
          <a:blip r:embed="rId3"/>
          <a:srcRect/>
          <a:stretch>
            <a:fillRect/>
          </a:stretch>
        </p:blipFill>
        <p:spPr bwMode="auto">
          <a:xfrm>
            <a:off x="0" y="1327150"/>
            <a:ext cx="4464050" cy="4383088"/>
          </a:xfrm>
          <a:prstGeom prst="rect">
            <a:avLst/>
          </a:prstGeom>
          <a:noFill/>
          <a:ln w="9525">
            <a:noFill/>
            <a:miter lim="800000"/>
            <a:headEnd/>
            <a:tailEnd/>
          </a:ln>
        </p:spPr>
      </p:pic>
      <p:grpSp>
        <p:nvGrpSpPr>
          <p:cNvPr id="2" name="Group 8"/>
          <p:cNvGrpSpPr>
            <a:grpSpLocks/>
          </p:cNvGrpSpPr>
          <p:nvPr/>
        </p:nvGrpSpPr>
        <p:grpSpPr bwMode="auto">
          <a:xfrm>
            <a:off x="5783263" y="646113"/>
            <a:ext cx="3279775" cy="1879600"/>
            <a:chOff x="3036" y="575"/>
            <a:chExt cx="2388" cy="1392"/>
          </a:xfrm>
        </p:grpSpPr>
        <p:pic>
          <p:nvPicPr>
            <p:cNvPr id="46089" name="Picture 9"/>
            <p:cNvPicPr>
              <a:picLocks noChangeAspect="1" noChangeArrowheads="1"/>
            </p:cNvPicPr>
            <p:nvPr/>
          </p:nvPicPr>
          <p:blipFill>
            <a:blip r:embed="rId4"/>
            <a:srcRect/>
            <a:stretch>
              <a:fillRect/>
            </a:stretch>
          </p:blipFill>
          <p:spPr bwMode="auto">
            <a:xfrm>
              <a:off x="3036" y="575"/>
              <a:ext cx="2388" cy="1392"/>
            </a:xfrm>
            <a:prstGeom prst="rect">
              <a:avLst/>
            </a:prstGeom>
            <a:noFill/>
            <a:ln w="12700">
              <a:noFill/>
              <a:miter lim="800000"/>
              <a:headEnd/>
              <a:tailEnd/>
            </a:ln>
          </p:spPr>
        </p:pic>
        <p:sp>
          <p:nvSpPr>
            <p:cNvPr id="46090" name="Text Box 10"/>
            <p:cNvSpPr txBox="1">
              <a:spLocks noChangeArrowheads="1"/>
            </p:cNvSpPr>
            <p:nvPr/>
          </p:nvSpPr>
          <p:spPr bwMode="auto">
            <a:xfrm>
              <a:off x="4157" y="640"/>
              <a:ext cx="1247" cy="342"/>
            </a:xfrm>
            <a:prstGeom prst="rect">
              <a:avLst/>
            </a:prstGeom>
            <a:noFill/>
            <a:ln w="12700">
              <a:noFill/>
              <a:miter lim="800000"/>
              <a:headEnd/>
              <a:tailEnd/>
            </a:ln>
          </p:spPr>
          <p:txBody>
            <a:bodyPr>
              <a:prstTxWarp prst="textNoShape">
                <a:avLst/>
              </a:prstTxWarp>
              <a:spAutoFit/>
            </a:bodyPr>
            <a:lstStyle/>
            <a:p>
              <a:r>
                <a:rPr lang="en-US" sz="1200" b="1">
                  <a:solidFill>
                    <a:srgbClr val="FF0000"/>
                  </a:solidFill>
                  <a:latin typeface="Helvetica" pitchFamily="-111" charset="0"/>
                  <a:ea typeface="Helvetica" pitchFamily="-111" charset="0"/>
                  <a:cs typeface="Helvetica" pitchFamily="-111" charset="0"/>
                </a:rPr>
                <a:t>M: math</a:t>
              </a:r>
            </a:p>
            <a:p>
              <a:r>
                <a:rPr lang="en-US" sz="1200" b="1">
                  <a:solidFill>
                    <a:srgbClr val="FF0000"/>
                  </a:solidFill>
                  <a:latin typeface="Helvetica" pitchFamily="-111" charset="0"/>
                  <a:ea typeface="Helvetica" pitchFamily="-111" charset="0"/>
                  <a:cs typeface="Helvetica" pitchFamily="-111" charset="0"/>
                </a:rPr>
                <a:t>NS: neuroscience</a:t>
              </a:r>
            </a:p>
          </p:txBody>
        </p:sp>
      </p:grpSp>
      <p:sp>
        <p:nvSpPr>
          <p:cNvPr id="46087" name="Text Box 3"/>
          <p:cNvSpPr txBox="1">
            <a:spLocks noChangeArrowheads="1"/>
          </p:cNvSpPr>
          <p:nvPr/>
        </p:nvSpPr>
        <p:spPr bwMode="auto">
          <a:xfrm>
            <a:off x="228600" y="701675"/>
            <a:ext cx="3886200" cy="584200"/>
          </a:xfrm>
          <a:prstGeom prst="rect">
            <a:avLst/>
          </a:prstGeom>
          <a:noFill/>
          <a:ln w="9525">
            <a:noFill/>
            <a:miter lim="800000"/>
            <a:headEnd/>
            <a:tailEnd/>
          </a:ln>
        </p:spPr>
        <p:txBody>
          <a:bodyPr lIns="91407" tIns="45704" rIns="91407" bIns="45704">
            <a:prstTxWarp prst="textNoShape">
              <a:avLst/>
            </a:prstTxWarp>
            <a:spAutoFit/>
          </a:bodyPr>
          <a:lstStyle/>
          <a:p>
            <a:r>
              <a:rPr lang="en-US" altLang="ko-KR" sz="1600" b="1">
                <a:solidFill>
                  <a:srgbClr val="FF0000"/>
                </a:solidFill>
                <a:latin typeface="Helvetica" pitchFamily="-111" charset="0"/>
                <a:ea typeface="Helvetica" pitchFamily="-111" charset="0"/>
                <a:cs typeface="Helvetica" pitchFamily="-111" charset="0"/>
              </a:rPr>
              <a:t>Nodes</a:t>
            </a:r>
            <a:r>
              <a:rPr lang="en-US" altLang="ko-KR" sz="1600">
                <a:latin typeface="Helvetica" pitchFamily="-111" charset="0"/>
                <a:ea typeface="Helvetica" pitchFamily="-111" charset="0"/>
                <a:cs typeface="Helvetica" pitchFamily="-111" charset="0"/>
              </a:rPr>
              <a:t>: scientist (authors) </a:t>
            </a:r>
          </a:p>
          <a:p>
            <a:r>
              <a:rPr lang="en-US" altLang="ko-KR" sz="1600" b="1">
                <a:solidFill>
                  <a:srgbClr val="FF0000"/>
                </a:solidFill>
                <a:latin typeface="Helvetica" pitchFamily="-111" charset="0"/>
                <a:ea typeface="Helvetica" pitchFamily="-111" charset="0"/>
                <a:cs typeface="Helvetica" pitchFamily="-111" charset="0"/>
              </a:rPr>
              <a:t>Links</a:t>
            </a:r>
            <a:r>
              <a:rPr lang="en-US" altLang="ko-KR" sz="1600">
                <a:latin typeface="Helvetica" pitchFamily="-111" charset="0"/>
                <a:ea typeface="Helvetica" pitchFamily="-111" charset="0"/>
                <a:cs typeface="Helvetica" pitchFamily="-111" charset="0"/>
              </a:rPr>
              <a:t>: joint publication</a:t>
            </a:r>
          </a:p>
        </p:txBody>
      </p:sp>
      <p:sp>
        <p:nvSpPr>
          <p:cNvPr id="46088" name="Text Box 4"/>
          <p:cNvSpPr txBox="1">
            <a:spLocks noChangeArrowheads="1"/>
          </p:cNvSpPr>
          <p:nvPr/>
        </p:nvSpPr>
        <p:spPr bwMode="auto">
          <a:xfrm>
            <a:off x="3744913" y="5156200"/>
            <a:ext cx="4267200" cy="276225"/>
          </a:xfrm>
          <a:prstGeom prst="rect">
            <a:avLst/>
          </a:prstGeom>
          <a:noFill/>
          <a:ln w="9525">
            <a:noFill/>
            <a:miter lim="800000"/>
            <a:headEnd/>
            <a:tailEnd/>
          </a:ln>
        </p:spPr>
        <p:txBody>
          <a:bodyPr lIns="91407" tIns="45704" rIns="91407" bIns="45704">
            <a:prstTxWarp prst="textNoShape">
              <a:avLst/>
            </a:prstTxWarp>
            <a:spAutoFit/>
          </a:bodyPr>
          <a:lstStyle/>
          <a:p>
            <a:r>
              <a:rPr lang="ko-KR" altLang="en-US" sz="1200">
                <a:latin typeface="Helvetica" pitchFamily="-111" charset="0"/>
                <a:ea typeface="Helvetica" pitchFamily="-111" charset="0"/>
                <a:cs typeface="Helvetica" pitchFamily="-111" charset="0"/>
              </a:rPr>
              <a:t>(</a:t>
            </a:r>
            <a:r>
              <a:rPr lang="en-US" altLang="ko-KR" sz="1200">
                <a:latin typeface="Helvetica" pitchFamily="-111" charset="0"/>
                <a:ea typeface="Helvetica" pitchFamily="-111" charset="0"/>
                <a:cs typeface="Helvetica" pitchFamily="-111" charset="0"/>
              </a:rPr>
              <a:t>Newman, 2000, Barabasi et al 2001)</a:t>
            </a:r>
          </a:p>
        </p:txBody>
      </p:sp>
      <p:sp>
        <p:nvSpPr>
          <p:cNvPr id="12"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5"/>
          <p:cNvSpPr txBox="1">
            <a:spLocks noChangeArrowheads="1"/>
          </p:cNvSpPr>
          <p:nvPr/>
        </p:nvSpPr>
        <p:spPr bwMode="auto">
          <a:xfrm>
            <a:off x="369888" y="735013"/>
            <a:ext cx="2987675" cy="2554287"/>
          </a:xfrm>
          <a:prstGeom prst="rect">
            <a:avLst/>
          </a:prstGeom>
          <a:noFill/>
          <a:ln w="9525">
            <a:noFill/>
            <a:miter lim="800000"/>
            <a:headEnd/>
            <a:tailEnd/>
          </a:ln>
        </p:spPr>
        <p:txBody>
          <a:bodyPr>
            <a:prstTxWarp prst="textNoShape">
              <a:avLst/>
            </a:prstTxWarp>
            <a:spAutoFit/>
          </a:bodyPr>
          <a:lstStyle/>
          <a:p>
            <a:r>
              <a:rPr lang="en-US" sz="1600" dirty="0">
                <a:latin typeface="Helvetica" pitchFamily="-111" charset="0"/>
                <a:ea typeface="Helvetica" pitchFamily="-111" charset="0"/>
                <a:cs typeface="Helvetica" pitchFamily="-111" charset="0"/>
              </a:rPr>
              <a:t>Nodes: </a:t>
            </a:r>
            <a:r>
              <a:rPr lang="en-US" sz="1600" b="1" dirty="0">
                <a:solidFill>
                  <a:srgbClr val="FF0000"/>
                </a:solidFill>
                <a:latin typeface="Helvetica" pitchFamily="-111" charset="0"/>
                <a:ea typeface="Helvetica" pitchFamily="-111" charset="0"/>
                <a:cs typeface="Helvetica" pitchFamily="-111" charset="0"/>
              </a:rPr>
              <a:t>WWW documents </a:t>
            </a:r>
            <a:r>
              <a:rPr lang="en-US" sz="1600" dirty="0">
                <a:latin typeface="Helvetica" pitchFamily="-111" charset="0"/>
                <a:ea typeface="Helvetica" pitchFamily="-111" charset="0"/>
                <a:cs typeface="Helvetica" pitchFamily="-111" charset="0"/>
              </a:rPr>
              <a:t>Links:   </a:t>
            </a:r>
            <a:r>
              <a:rPr lang="en-US" sz="1600" b="1" dirty="0">
                <a:solidFill>
                  <a:srgbClr val="FF0000"/>
                </a:solidFill>
                <a:latin typeface="Helvetica" pitchFamily="-111" charset="0"/>
                <a:ea typeface="Helvetica" pitchFamily="-111" charset="0"/>
                <a:cs typeface="Helvetica" pitchFamily="-111" charset="0"/>
              </a:rPr>
              <a:t>URL links</a:t>
            </a:r>
          </a:p>
          <a:p>
            <a:endParaRPr lang="en-US" sz="1600" dirty="0">
              <a:latin typeface="Helvetica" pitchFamily="-111" charset="0"/>
              <a:ea typeface="Helvetica" pitchFamily="-111" charset="0"/>
              <a:cs typeface="Helvetica" pitchFamily="-111" charset="0"/>
            </a:endParaRPr>
          </a:p>
          <a:p>
            <a:r>
              <a:rPr lang="en-US" sz="1600" dirty="0">
                <a:latin typeface="Helvetica" pitchFamily="-111" charset="0"/>
                <a:ea typeface="Helvetica" pitchFamily="-111" charset="0"/>
                <a:cs typeface="Helvetica" pitchFamily="-111" charset="0"/>
              </a:rPr>
              <a:t>Over 3 billion documents</a:t>
            </a:r>
          </a:p>
          <a:p>
            <a:endParaRPr lang="en-US" sz="1600" dirty="0">
              <a:latin typeface="Helvetica" pitchFamily="-111" charset="0"/>
              <a:ea typeface="Helvetica" pitchFamily="-111" charset="0"/>
              <a:cs typeface="Helvetica" pitchFamily="-111" charset="0"/>
            </a:endParaRPr>
          </a:p>
          <a:p>
            <a:r>
              <a:rPr lang="en-US" sz="1600" dirty="0">
                <a:latin typeface="Helvetica" pitchFamily="-111" charset="0"/>
                <a:ea typeface="Helvetica" pitchFamily="-111" charset="0"/>
                <a:cs typeface="Helvetica" pitchFamily="-111" charset="0"/>
              </a:rPr>
              <a:t>ROBOT: collects all URL’s found in a document and follows them recursively</a:t>
            </a:r>
          </a:p>
          <a:p>
            <a:endParaRPr lang="en-US" sz="1600" dirty="0">
              <a:latin typeface="Helvetica" pitchFamily="-111" charset="0"/>
              <a:ea typeface="Helvetica" pitchFamily="-111" charset="0"/>
              <a:cs typeface="Helvetica" pitchFamily="-111" charset="0"/>
            </a:endParaRPr>
          </a:p>
          <a:p>
            <a:endParaRPr lang="en-US" sz="1600" dirty="0">
              <a:latin typeface="Helvetica" pitchFamily="-111" charset="0"/>
              <a:ea typeface="Helvetica" pitchFamily="-111" charset="0"/>
              <a:cs typeface="Helvetica" pitchFamily="-111" charset="0"/>
            </a:endParaRPr>
          </a:p>
        </p:txBody>
      </p:sp>
      <p:pic>
        <p:nvPicPr>
          <p:cNvPr id="11" name="M-notredame_zoom.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0" y="530421"/>
            <a:ext cx="9144000" cy="5143500"/>
          </a:xfrm>
          <a:prstGeom prst="rect">
            <a:avLst/>
          </a:prstGeom>
        </p:spPr>
      </p:pic>
      <p:sp>
        <p:nvSpPr>
          <p:cNvPr id="20488" name="Subtitle 2"/>
          <p:cNvSpPr txBox="1">
            <a:spLocks/>
          </p:cNvSpPr>
          <p:nvPr/>
        </p:nvSpPr>
        <p:spPr bwMode="auto">
          <a:xfrm>
            <a:off x="0" y="117447"/>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WORLD WIDE WEB</a:t>
            </a:r>
          </a:p>
        </p:txBody>
      </p:sp>
      <p:sp>
        <p:nvSpPr>
          <p:cNvPr id="20487" name="Text Box 7"/>
          <p:cNvSpPr txBox="1">
            <a:spLocks noChangeArrowheads="1"/>
          </p:cNvSpPr>
          <p:nvPr/>
        </p:nvSpPr>
        <p:spPr bwMode="auto">
          <a:xfrm>
            <a:off x="1400591" y="5487107"/>
            <a:ext cx="6248400" cy="277812"/>
          </a:xfrm>
          <a:prstGeom prst="rect">
            <a:avLst/>
          </a:prstGeom>
          <a:noFill/>
          <a:ln w="9525">
            <a:noFill/>
            <a:miter lim="800000"/>
            <a:headEnd/>
            <a:tailEnd/>
          </a:ln>
        </p:spPr>
        <p:txBody>
          <a:bodyPr>
            <a:prstTxWarp prst="textNoShape">
              <a:avLst/>
            </a:prstTxWarp>
            <a:spAutoFit/>
          </a:bodyPr>
          <a:lstStyle/>
          <a:p>
            <a:r>
              <a:rPr lang="en-US" sz="1200" dirty="0">
                <a:solidFill>
                  <a:srgbClr val="000000"/>
                </a:solidFill>
                <a:latin typeface="Helvetica" pitchFamily="-111" charset="0"/>
                <a:ea typeface="Helvetica" pitchFamily="-111" charset="0"/>
                <a:cs typeface="Helvetica" pitchFamily="-111" charset="0"/>
              </a:rPr>
              <a:t>R. Albert, H. </a:t>
            </a:r>
            <a:r>
              <a:rPr lang="en-US" sz="1200" dirty="0" err="1">
                <a:solidFill>
                  <a:srgbClr val="000000"/>
                </a:solidFill>
                <a:latin typeface="Helvetica" pitchFamily="-111" charset="0"/>
                <a:ea typeface="Helvetica" pitchFamily="-111" charset="0"/>
                <a:cs typeface="Helvetica" pitchFamily="-111" charset="0"/>
              </a:rPr>
              <a:t>Jeong</a:t>
            </a:r>
            <a:r>
              <a:rPr lang="en-US" sz="1200" dirty="0">
                <a:solidFill>
                  <a:srgbClr val="000000"/>
                </a:solidFill>
                <a:latin typeface="Helvetica" pitchFamily="-111" charset="0"/>
                <a:ea typeface="Helvetica" pitchFamily="-111" charset="0"/>
                <a:cs typeface="Helvetica" pitchFamily="-111" charset="0"/>
              </a:rPr>
              <a:t>, A-L </a:t>
            </a:r>
            <a:r>
              <a:rPr lang="en-US" sz="1200" dirty="0" err="1">
                <a:solidFill>
                  <a:srgbClr val="000000"/>
                </a:solidFill>
                <a:latin typeface="Helvetica" pitchFamily="-111" charset="0"/>
                <a:ea typeface="Helvetica" pitchFamily="-111" charset="0"/>
                <a:cs typeface="Helvetica" pitchFamily="-111" charset="0"/>
              </a:rPr>
              <a:t>Barabasi</a:t>
            </a:r>
            <a:r>
              <a:rPr lang="en-US" sz="1200" dirty="0">
                <a:solidFill>
                  <a:srgbClr val="000000"/>
                </a:solidFill>
                <a:latin typeface="Helvetica" pitchFamily="-111" charset="0"/>
                <a:ea typeface="Helvetica" pitchFamily="-111" charset="0"/>
                <a:cs typeface="Helvetica" pitchFamily="-111" charset="0"/>
              </a:rPr>
              <a:t>, </a:t>
            </a:r>
            <a:r>
              <a:rPr lang="en-US" sz="1200" i="1" dirty="0">
                <a:solidFill>
                  <a:srgbClr val="000000"/>
                </a:solidFill>
                <a:latin typeface="Helvetica" pitchFamily="-111" charset="0"/>
                <a:ea typeface="Helvetica" pitchFamily="-111" charset="0"/>
                <a:cs typeface="Helvetica" pitchFamily="-111" charset="0"/>
              </a:rPr>
              <a:t>Nature</a:t>
            </a:r>
            <a:r>
              <a:rPr lang="en-US" sz="1200" dirty="0">
                <a:solidFill>
                  <a:srgbClr val="000000"/>
                </a:solidFill>
                <a:latin typeface="Helvetica" pitchFamily="-111" charset="0"/>
                <a:ea typeface="Helvetica" pitchFamily="-111" charset="0"/>
                <a:cs typeface="Helvetica" pitchFamily="-111" charset="0"/>
              </a:rPr>
              <a:t>, 401 130 (1999).</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3"/>
          <p:cNvSpPr txBox="1">
            <a:spLocks noChangeArrowheads="1"/>
          </p:cNvSpPr>
          <p:nvPr/>
        </p:nvSpPr>
        <p:spPr bwMode="auto">
          <a:xfrm>
            <a:off x="228600" y="881063"/>
            <a:ext cx="3124200" cy="584200"/>
          </a:xfrm>
          <a:prstGeom prst="rect">
            <a:avLst/>
          </a:prstGeom>
          <a:noFill/>
          <a:ln w="9525">
            <a:noFill/>
            <a:miter lim="800000"/>
            <a:headEnd/>
            <a:tailEnd/>
          </a:ln>
        </p:spPr>
        <p:txBody>
          <a:bodyPr lIns="91407" tIns="45704" rIns="91407" bIns="45704">
            <a:prstTxWarp prst="textNoShape">
              <a:avLst/>
            </a:prstTxWarp>
            <a:spAutoFit/>
          </a:bodyPr>
          <a:lstStyle/>
          <a:p>
            <a:r>
              <a:rPr lang="en-US" altLang="ko-KR" sz="1600" b="1">
                <a:solidFill>
                  <a:srgbClr val="FF0000"/>
                </a:solidFill>
                <a:latin typeface="Helvetica" pitchFamily="-111" charset="0"/>
                <a:ea typeface="Helvetica" pitchFamily="-111" charset="0"/>
                <a:cs typeface="Helvetica" pitchFamily="-111" charset="0"/>
              </a:rPr>
              <a:t>Nodes</a:t>
            </a:r>
            <a:r>
              <a:rPr lang="en-US" altLang="ko-KR" sz="1600">
                <a:latin typeface="Helvetica" pitchFamily="-111" charset="0"/>
                <a:ea typeface="Helvetica" pitchFamily="-111" charset="0"/>
                <a:cs typeface="Helvetica" pitchFamily="-111" charset="0"/>
              </a:rPr>
              <a:t>: online user  </a:t>
            </a:r>
          </a:p>
          <a:p>
            <a:r>
              <a:rPr lang="en-US" altLang="ko-KR" sz="1600" b="1">
                <a:solidFill>
                  <a:srgbClr val="FF0000"/>
                </a:solidFill>
                <a:latin typeface="Helvetica" pitchFamily="-111" charset="0"/>
                <a:ea typeface="Helvetica" pitchFamily="-111" charset="0"/>
                <a:cs typeface="Helvetica" pitchFamily="-111" charset="0"/>
              </a:rPr>
              <a:t>Links</a:t>
            </a:r>
            <a:r>
              <a:rPr lang="en-US" altLang="ko-KR" sz="1600">
                <a:latin typeface="Helvetica" pitchFamily="-111" charset="0"/>
                <a:ea typeface="Helvetica" pitchFamily="-111" charset="0"/>
                <a:cs typeface="Helvetica" pitchFamily="-111" charset="0"/>
              </a:rPr>
              <a:t>:  email contact</a:t>
            </a:r>
          </a:p>
        </p:txBody>
      </p:sp>
      <p:sp>
        <p:nvSpPr>
          <p:cNvPr id="47107" name="Text Box 4"/>
          <p:cNvSpPr txBox="1">
            <a:spLocks noChangeArrowheads="1"/>
          </p:cNvSpPr>
          <p:nvPr/>
        </p:nvSpPr>
        <p:spPr bwMode="auto">
          <a:xfrm>
            <a:off x="493713" y="5151438"/>
            <a:ext cx="4267200" cy="338137"/>
          </a:xfrm>
          <a:prstGeom prst="rect">
            <a:avLst/>
          </a:prstGeom>
          <a:noFill/>
          <a:ln w="9525">
            <a:noFill/>
            <a:miter lim="800000"/>
            <a:headEnd/>
            <a:tailEnd/>
          </a:ln>
        </p:spPr>
        <p:txBody>
          <a:bodyPr lIns="91407" tIns="45704" rIns="91407" bIns="45704">
            <a:prstTxWarp prst="textNoShape">
              <a:avLst/>
            </a:prstTxWarp>
            <a:spAutoFit/>
          </a:bodyPr>
          <a:lstStyle/>
          <a:p>
            <a:r>
              <a:rPr lang="en-US" altLang="ko-KR" sz="1600">
                <a:latin typeface="Helvetica" pitchFamily="-111" charset="0"/>
                <a:ea typeface="Helvetica" pitchFamily="-111" charset="0"/>
                <a:cs typeface="Helvetica" pitchFamily="-111" charset="0"/>
              </a:rPr>
              <a:t>Ebel, Mielsch, Bornholdtz, PRE 2002.</a:t>
            </a:r>
          </a:p>
        </p:txBody>
      </p:sp>
      <p:sp>
        <p:nvSpPr>
          <p:cNvPr id="47108" name="Text Box 6"/>
          <p:cNvSpPr txBox="1">
            <a:spLocks noChangeArrowheads="1"/>
          </p:cNvSpPr>
          <p:nvPr/>
        </p:nvSpPr>
        <p:spPr bwMode="auto">
          <a:xfrm>
            <a:off x="493713" y="1893888"/>
            <a:ext cx="2635250" cy="584200"/>
          </a:xfrm>
          <a:prstGeom prst="rect">
            <a:avLst/>
          </a:prstGeom>
          <a:noFill/>
          <a:ln w="12700">
            <a:noFill/>
            <a:miter lim="800000"/>
            <a:headEnd/>
            <a:tailEnd/>
          </a:ln>
        </p:spPr>
        <p:txBody>
          <a:bodyPr wrap="none">
            <a:prstTxWarp prst="textNoShape">
              <a:avLst/>
            </a:prstTxWarp>
            <a:spAutoFit/>
          </a:bodyPr>
          <a:lstStyle/>
          <a:p>
            <a:r>
              <a:rPr lang="en-US" altLang="ko-KR" sz="1600">
                <a:latin typeface="Helvetica" pitchFamily="-111" charset="0"/>
                <a:ea typeface="Helvetica" pitchFamily="-111" charset="0"/>
                <a:cs typeface="Helvetica" pitchFamily="-111" charset="0"/>
              </a:rPr>
              <a:t>Kiel University log files </a:t>
            </a:r>
          </a:p>
          <a:p>
            <a:r>
              <a:rPr lang="en-US" altLang="ko-KR" sz="1600">
                <a:latin typeface="Helvetica" pitchFamily="-111" charset="0"/>
                <a:ea typeface="Helvetica" pitchFamily="-111" charset="0"/>
                <a:cs typeface="Helvetica" pitchFamily="-111" charset="0"/>
              </a:rPr>
              <a:t>112 days, N=59,912 nodes</a:t>
            </a:r>
          </a:p>
        </p:txBody>
      </p:sp>
      <p:pic>
        <p:nvPicPr>
          <p:cNvPr id="47109" name="Picture 7"/>
          <p:cNvPicPr>
            <a:picLocks noChangeAspect="1" noChangeArrowheads="1"/>
          </p:cNvPicPr>
          <p:nvPr/>
        </p:nvPicPr>
        <p:blipFill>
          <a:blip r:embed="rId2"/>
          <a:srcRect/>
          <a:stretch>
            <a:fillRect/>
          </a:stretch>
        </p:blipFill>
        <p:spPr bwMode="auto">
          <a:xfrm>
            <a:off x="0" y="2579688"/>
            <a:ext cx="4038600" cy="2454275"/>
          </a:xfrm>
          <a:prstGeom prst="rect">
            <a:avLst/>
          </a:prstGeom>
          <a:noFill/>
          <a:ln w="12700">
            <a:noFill/>
            <a:miter lim="800000"/>
            <a:headEnd/>
            <a:tailEnd/>
          </a:ln>
        </p:spPr>
      </p:pic>
      <p:sp>
        <p:nvSpPr>
          <p:cNvPr id="562184" name="Text Box 8"/>
          <p:cNvSpPr txBox="1">
            <a:spLocks noChangeArrowheads="1"/>
          </p:cNvSpPr>
          <p:nvPr/>
        </p:nvSpPr>
        <p:spPr bwMode="auto">
          <a:xfrm>
            <a:off x="4945063" y="927100"/>
            <a:ext cx="3876675" cy="585788"/>
          </a:xfrm>
          <a:prstGeom prst="rect">
            <a:avLst/>
          </a:prstGeom>
          <a:noFill/>
          <a:ln w="9525">
            <a:noFill/>
            <a:miter lim="800000"/>
            <a:headEnd/>
            <a:tailEnd/>
          </a:ln>
        </p:spPr>
        <p:txBody>
          <a:bodyPr lIns="91407" tIns="45704" rIns="91407" bIns="45704">
            <a:prstTxWarp prst="textNoShape">
              <a:avLst/>
            </a:prstTxWarp>
            <a:spAutoFit/>
          </a:bodyPr>
          <a:lstStyle/>
          <a:p>
            <a:r>
              <a:rPr lang="en-US" altLang="ko-KR" sz="1600">
                <a:latin typeface="Helvetica" pitchFamily="-111" charset="0"/>
                <a:ea typeface="Helvetica" pitchFamily="-111" charset="0"/>
                <a:cs typeface="Helvetica" pitchFamily="-111" charset="0"/>
              </a:rPr>
              <a:t>Pussokram.com online community; </a:t>
            </a:r>
          </a:p>
          <a:p>
            <a:r>
              <a:rPr lang="en-US" altLang="ko-KR" sz="1600">
                <a:latin typeface="Helvetica" pitchFamily="-111" charset="0"/>
                <a:ea typeface="Helvetica" pitchFamily="-111" charset="0"/>
                <a:cs typeface="Helvetica" pitchFamily="-111" charset="0"/>
              </a:rPr>
              <a:t>512 days,  25,000 users.</a:t>
            </a:r>
          </a:p>
        </p:txBody>
      </p:sp>
      <p:pic>
        <p:nvPicPr>
          <p:cNvPr id="562185" name="Picture 9"/>
          <p:cNvPicPr>
            <a:picLocks noChangeAspect="1" noChangeArrowheads="1"/>
          </p:cNvPicPr>
          <p:nvPr/>
        </p:nvPicPr>
        <p:blipFill>
          <a:blip r:embed="rId3"/>
          <a:srcRect/>
          <a:stretch>
            <a:fillRect/>
          </a:stretch>
        </p:blipFill>
        <p:spPr bwMode="auto">
          <a:xfrm>
            <a:off x="4572000" y="1651000"/>
            <a:ext cx="4333875" cy="3328988"/>
          </a:xfrm>
          <a:prstGeom prst="rect">
            <a:avLst/>
          </a:prstGeom>
          <a:noFill/>
          <a:ln w="12700">
            <a:noFill/>
            <a:miter lim="800000"/>
            <a:headEnd/>
            <a:tailEnd/>
          </a:ln>
        </p:spPr>
      </p:pic>
      <p:sp>
        <p:nvSpPr>
          <p:cNvPr id="47112" name="Text Box 10"/>
          <p:cNvSpPr txBox="1">
            <a:spLocks noChangeArrowheads="1"/>
          </p:cNvSpPr>
          <p:nvPr/>
        </p:nvSpPr>
        <p:spPr bwMode="auto">
          <a:xfrm>
            <a:off x="4965700" y="5151438"/>
            <a:ext cx="2854325" cy="338137"/>
          </a:xfrm>
          <a:prstGeom prst="rect">
            <a:avLst/>
          </a:prstGeom>
          <a:noFill/>
          <a:ln w="12700">
            <a:noFill/>
            <a:miter lim="800000"/>
            <a:headEnd/>
            <a:tailEnd/>
          </a:ln>
        </p:spPr>
        <p:txBody>
          <a:bodyPr wrap="none">
            <a:prstTxWarp prst="textNoShape">
              <a:avLst/>
            </a:prstTxWarp>
            <a:spAutoFit/>
          </a:bodyPr>
          <a:lstStyle/>
          <a:p>
            <a:r>
              <a:rPr lang="en-US" sz="1600">
                <a:latin typeface="Helvetica" pitchFamily="-111" charset="0"/>
                <a:ea typeface="Helvetica" pitchFamily="-111" charset="0"/>
                <a:cs typeface="Helvetica" pitchFamily="-111" charset="0"/>
              </a:rPr>
              <a:t>Holme, Edling, Liljeros, 2002.</a:t>
            </a:r>
          </a:p>
        </p:txBody>
      </p:sp>
      <p:sp>
        <p:nvSpPr>
          <p:cNvPr id="47113"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ONLINE COMMUNITIES</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621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562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18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ONLINE COMMUNITIES</a:t>
            </a:r>
          </a:p>
        </p:txBody>
      </p:sp>
      <p:pic>
        <p:nvPicPr>
          <p:cNvPr id="48132" name="Picture 9"/>
          <p:cNvPicPr>
            <a:picLocks noChangeAspect="1"/>
          </p:cNvPicPr>
          <p:nvPr/>
        </p:nvPicPr>
        <p:blipFill>
          <a:blip r:embed="rId3"/>
          <a:srcRect/>
          <a:stretch>
            <a:fillRect/>
          </a:stretch>
        </p:blipFill>
        <p:spPr bwMode="auto">
          <a:xfrm>
            <a:off x="784999" y="1686074"/>
            <a:ext cx="3378139" cy="2739185"/>
          </a:xfrm>
          <a:prstGeom prst="rect">
            <a:avLst/>
          </a:prstGeom>
          <a:noFill/>
          <a:ln w="9525">
            <a:noFill/>
            <a:miter lim="800000"/>
            <a:headEnd/>
            <a:tailEnd/>
          </a:ln>
        </p:spPr>
      </p:pic>
      <p:sp>
        <p:nvSpPr>
          <p:cNvPr id="48133" name="TextBox 10"/>
          <p:cNvSpPr txBox="1">
            <a:spLocks noChangeArrowheads="1"/>
          </p:cNvSpPr>
          <p:nvPr/>
        </p:nvSpPr>
        <p:spPr bwMode="auto">
          <a:xfrm>
            <a:off x="2149554" y="1269783"/>
            <a:ext cx="928688" cy="369887"/>
          </a:xfrm>
          <a:prstGeom prst="rect">
            <a:avLst/>
          </a:prstGeom>
          <a:noFill/>
          <a:ln w="9525">
            <a:noFill/>
            <a:miter lim="800000"/>
            <a:headEnd/>
            <a:tailEnd/>
          </a:ln>
        </p:spPr>
        <p:txBody>
          <a:bodyPr wrap="none">
            <a:prstTxWarp prst="textNoShape">
              <a:avLst/>
            </a:prstTxWarp>
            <a:spAutoFit/>
          </a:bodyPr>
          <a:lstStyle/>
          <a:p>
            <a:r>
              <a:rPr lang="hu-HU" dirty="0"/>
              <a:t>Twitter:</a:t>
            </a:r>
          </a:p>
        </p:txBody>
      </p:sp>
      <p:sp>
        <p:nvSpPr>
          <p:cNvPr id="48134" name="TextBox 11"/>
          <p:cNvSpPr txBox="1">
            <a:spLocks noChangeArrowheads="1"/>
          </p:cNvSpPr>
          <p:nvPr/>
        </p:nvSpPr>
        <p:spPr bwMode="auto">
          <a:xfrm>
            <a:off x="6064289" y="3363516"/>
            <a:ext cx="1690687" cy="276225"/>
          </a:xfrm>
          <a:prstGeom prst="rect">
            <a:avLst/>
          </a:prstGeom>
          <a:noFill/>
          <a:ln w="9525">
            <a:noFill/>
            <a:miter lim="800000"/>
            <a:headEnd/>
            <a:tailEnd/>
          </a:ln>
        </p:spPr>
        <p:txBody>
          <a:bodyPr wrap="none">
            <a:prstTxWarp prst="textNoShape">
              <a:avLst/>
            </a:prstTxWarp>
            <a:spAutoFit/>
          </a:bodyPr>
          <a:lstStyle/>
          <a:p>
            <a:r>
              <a:rPr lang="hu-HU" sz="1200" dirty="0"/>
              <a:t>Jake Hoffman, Yahoo, </a:t>
            </a:r>
          </a:p>
        </p:txBody>
      </p:sp>
      <p:pic>
        <p:nvPicPr>
          <p:cNvPr id="8" name="Picture 7"/>
          <p:cNvPicPr>
            <a:picLocks noChangeAspect="1"/>
          </p:cNvPicPr>
          <p:nvPr/>
        </p:nvPicPr>
        <p:blipFill>
          <a:blip r:embed="rId4"/>
          <a:stretch>
            <a:fillRect/>
          </a:stretch>
        </p:blipFill>
        <p:spPr>
          <a:xfrm>
            <a:off x="5067363" y="1662984"/>
            <a:ext cx="3580182" cy="3162762"/>
          </a:xfrm>
          <a:prstGeom prst="rect">
            <a:avLst/>
          </a:prstGeom>
        </p:spPr>
      </p:pic>
      <p:sp>
        <p:nvSpPr>
          <p:cNvPr id="9" name="TextBox 10"/>
          <p:cNvSpPr txBox="1">
            <a:spLocks noChangeArrowheads="1"/>
          </p:cNvSpPr>
          <p:nvPr/>
        </p:nvSpPr>
        <p:spPr bwMode="auto">
          <a:xfrm>
            <a:off x="6341380" y="1269783"/>
            <a:ext cx="1198390" cy="369332"/>
          </a:xfrm>
          <a:prstGeom prst="rect">
            <a:avLst/>
          </a:prstGeom>
          <a:noFill/>
          <a:ln w="9525">
            <a:noFill/>
            <a:miter lim="800000"/>
            <a:headEnd/>
            <a:tailEnd/>
          </a:ln>
        </p:spPr>
        <p:txBody>
          <a:bodyPr wrap="none">
            <a:prstTxWarp prst="textNoShape">
              <a:avLst/>
            </a:prstTxWarp>
            <a:spAutoFit/>
          </a:bodyPr>
          <a:lstStyle/>
          <a:p>
            <a:r>
              <a:rPr lang="hu-HU" dirty="0" smtClean="0"/>
              <a:t>Facebook</a:t>
            </a:r>
            <a:endParaRPr lang="hu-HU" dirty="0"/>
          </a:p>
        </p:txBody>
      </p:sp>
      <p:sp>
        <p:nvSpPr>
          <p:cNvPr id="10" name="Rectangle 9"/>
          <p:cNvSpPr/>
          <p:nvPr/>
        </p:nvSpPr>
        <p:spPr>
          <a:xfrm>
            <a:off x="5067363" y="5253090"/>
            <a:ext cx="4025794" cy="369332"/>
          </a:xfrm>
          <a:prstGeom prst="rect">
            <a:avLst/>
          </a:prstGeom>
        </p:spPr>
        <p:txBody>
          <a:bodyPr wrap="square">
            <a:spAutoFit/>
          </a:bodyPr>
          <a:lstStyle/>
          <a:p>
            <a:r>
              <a:rPr lang="en-US" baseline="30000" dirty="0" smtClean="0"/>
              <a:t>Brian Karrer, Lars </a:t>
            </a:r>
            <a:r>
              <a:rPr lang="en-US" baseline="30000" dirty="0" err="1" smtClean="0"/>
              <a:t>Backstrom</a:t>
            </a:r>
            <a:r>
              <a:rPr lang="en-US" baseline="30000" dirty="0" smtClean="0"/>
              <a:t>, Cameron </a:t>
            </a:r>
            <a:r>
              <a:rPr lang="en-US" baseline="30000" dirty="0" err="1" smtClean="0"/>
              <a:t>Marlowm</a:t>
            </a:r>
            <a:r>
              <a:rPr lang="en-US" dirty="0" smtClean="0"/>
              <a:t> </a:t>
            </a:r>
            <a:r>
              <a:rPr lang="en-US" baseline="30000" dirty="0" smtClean="0"/>
              <a:t>2011</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143000" y="1333500"/>
            <a:ext cx="7772400" cy="952500"/>
            <a:chOff x="720" y="1008"/>
            <a:chExt cx="4896" cy="720"/>
          </a:xfrm>
        </p:grpSpPr>
        <p:sp>
          <p:nvSpPr>
            <p:cNvPr id="49220" name="Line 14"/>
            <p:cNvSpPr>
              <a:spLocks noChangeShapeType="1"/>
            </p:cNvSpPr>
            <p:nvPr/>
          </p:nvSpPr>
          <p:spPr bwMode="auto">
            <a:xfrm flipV="1">
              <a:off x="720" y="1008"/>
              <a:ext cx="134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49221" name="Line 15"/>
            <p:cNvSpPr>
              <a:spLocks noChangeShapeType="1"/>
            </p:cNvSpPr>
            <p:nvPr/>
          </p:nvSpPr>
          <p:spPr bwMode="auto">
            <a:xfrm flipV="1">
              <a:off x="2352" y="1008"/>
              <a:ext cx="1680"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49222" name="Line 16"/>
            <p:cNvSpPr>
              <a:spLocks noChangeShapeType="1"/>
            </p:cNvSpPr>
            <p:nvPr/>
          </p:nvSpPr>
          <p:spPr bwMode="auto">
            <a:xfrm flipH="1" flipV="1">
              <a:off x="1152" y="1008"/>
              <a:ext cx="86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49223" name="Line 17"/>
            <p:cNvSpPr>
              <a:spLocks noChangeShapeType="1"/>
            </p:cNvSpPr>
            <p:nvPr/>
          </p:nvSpPr>
          <p:spPr bwMode="auto">
            <a:xfrm flipH="1" flipV="1">
              <a:off x="2112" y="1008"/>
              <a:ext cx="672"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49224" name="Text Box 18"/>
            <p:cNvSpPr txBox="1">
              <a:spLocks noChangeArrowheads="1"/>
            </p:cNvSpPr>
            <p:nvPr/>
          </p:nvSpPr>
          <p:spPr bwMode="auto">
            <a:xfrm>
              <a:off x="4380" y="1119"/>
              <a:ext cx="1236" cy="489"/>
            </a:xfrm>
            <a:prstGeom prst="rect">
              <a:avLst/>
            </a:prstGeom>
            <a:noFill/>
            <a:ln w="12700">
              <a:noFill/>
              <a:miter lim="800000"/>
              <a:headEnd/>
              <a:tailEnd/>
            </a:ln>
          </p:spPr>
          <p:txBody>
            <a:bodyPr anchor="ctr">
              <a:prstTxWarp prst="textNoShape">
                <a:avLst/>
              </a:prstTxWarp>
              <a:spAutoFit/>
            </a:bodyPr>
            <a:lstStyle/>
            <a:p>
              <a:r>
                <a:rPr lang="en-US">
                  <a:solidFill>
                    <a:srgbClr val="008000"/>
                  </a:solidFill>
                </a:rPr>
                <a:t>protein-gene interactions</a:t>
              </a:r>
              <a:endParaRPr lang="en-US">
                <a:solidFill>
                  <a:srgbClr val="66FF33"/>
                </a:solidFill>
              </a:endParaRPr>
            </a:p>
          </p:txBody>
        </p:sp>
      </p:grpSp>
      <p:grpSp>
        <p:nvGrpSpPr>
          <p:cNvPr id="3" name="Group 19"/>
          <p:cNvGrpSpPr>
            <a:grpSpLocks/>
          </p:cNvGrpSpPr>
          <p:nvPr/>
        </p:nvGrpSpPr>
        <p:grpSpPr bwMode="auto">
          <a:xfrm>
            <a:off x="876300" y="2857500"/>
            <a:ext cx="8267700" cy="762000"/>
            <a:chOff x="552" y="2160"/>
            <a:chExt cx="5208" cy="576"/>
          </a:xfrm>
        </p:grpSpPr>
        <p:sp>
          <p:nvSpPr>
            <p:cNvPr id="49213" name="Freeform 20"/>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49214" name="Freeform 21"/>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49215" name="Line 22"/>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49216" name="Line 23"/>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49217" name="Line 24"/>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49218" name="Freeform 25"/>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49219" name="Text Box 26"/>
            <p:cNvSpPr txBox="1">
              <a:spLocks noChangeArrowheads="1"/>
            </p:cNvSpPr>
            <p:nvPr/>
          </p:nvSpPr>
          <p:spPr bwMode="auto">
            <a:xfrm>
              <a:off x="4332" y="2233"/>
              <a:ext cx="1428" cy="489"/>
            </a:xfrm>
            <a:prstGeom prst="rect">
              <a:avLst/>
            </a:prstGeom>
            <a:noFill/>
            <a:ln w="12700">
              <a:noFill/>
              <a:miter lim="800000"/>
              <a:headEnd/>
              <a:tailEnd/>
            </a:ln>
          </p:spPr>
          <p:txBody>
            <a:bodyPr anchor="ctr">
              <a:prstTxWarp prst="textNoShape">
                <a:avLst/>
              </a:prstTxWarp>
              <a:spAutoFit/>
            </a:bodyPr>
            <a:lstStyle/>
            <a:p>
              <a:r>
                <a:rPr lang="en-US">
                  <a:solidFill>
                    <a:srgbClr val="FF3300"/>
                  </a:solidFill>
                </a:rPr>
                <a:t>protein-protein interactions</a:t>
              </a:r>
              <a:endParaRPr lang="en-US">
                <a:solidFill>
                  <a:srgbClr val="66FF33"/>
                </a:solidFill>
              </a:endParaRPr>
            </a:p>
          </p:txBody>
        </p:sp>
      </p:grpSp>
      <p:grpSp>
        <p:nvGrpSpPr>
          <p:cNvPr id="4" name="Group 27"/>
          <p:cNvGrpSpPr>
            <a:grpSpLocks/>
          </p:cNvGrpSpPr>
          <p:nvPr/>
        </p:nvGrpSpPr>
        <p:grpSpPr bwMode="auto">
          <a:xfrm>
            <a:off x="304800" y="1270000"/>
            <a:ext cx="8204200" cy="1866900"/>
            <a:chOff x="192" y="960"/>
            <a:chExt cx="5168" cy="1411"/>
          </a:xfrm>
        </p:grpSpPr>
        <p:grpSp>
          <p:nvGrpSpPr>
            <p:cNvPr id="49180" name="Group 28"/>
            <p:cNvGrpSpPr>
              <a:grpSpLocks/>
            </p:cNvGrpSpPr>
            <p:nvPr/>
          </p:nvGrpSpPr>
          <p:grpSpPr bwMode="auto">
            <a:xfrm>
              <a:off x="192" y="1680"/>
              <a:ext cx="5168" cy="691"/>
              <a:chOff x="192" y="1680"/>
              <a:chExt cx="5168" cy="691"/>
            </a:xfrm>
          </p:grpSpPr>
          <p:grpSp>
            <p:nvGrpSpPr>
              <p:cNvPr id="49206" name="Group 29"/>
              <p:cNvGrpSpPr>
                <a:grpSpLocks/>
              </p:cNvGrpSpPr>
              <p:nvPr/>
            </p:nvGrpSpPr>
            <p:grpSpPr bwMode="auto">
              <a:xfrm>
                <a:off x="192" y="1680"/>
                <a:ext cx="3907" cy="691"/>
                <a:chOff x="192" y="1200"/>
                <a:chExt cx="3907" cy="691"/>
              </a:xfrm>
            </p:grpSpPr>
            <p:pic>
              <p:nvPicPr>
                <p:cNvPr id="49208" name="Picture 30" descr="trace_one"/>
                <p:cNvPicPr>
                  <a:picLocks noChangeAspect="1" noChangeArrowheads="1"/>
                </p:cNvPicPr>
                <p:nvPr/>
              </p:nvPicPr>
              <p:blipFill>
                <a:blip r:embed="rId3">
                  <a:clrChange>
                    <a:clrFrom>
                      <a:srgbClr val="FFFFD6"/>
                    </a:clrFrom>
                    <a:clrTo>
                      <a:srgbClr val="FFFFD6">
                        <a:alpha val="0"/>
                      </a:srgbClr>
                    </a:clrTo>
                  </a:clrChange>
                </a:blip>
                <a:srcRect/>
                <a:stretch>
                  <a:fillRect/>
                </a:stretch>
              </p:blipFill>
              <p:spPr bwMode="auto">
                <a:xfrm>
                  <a:off x="192" y="1200"/>
                  <a:ext cx="691" cy="691"/>
                </a:xfrm>
                <a:prstGeom prst="rect">
                  <a:avLst/>
                </a:prstGeom>
                <a:noFill/>
                <a:ln w="9525">
                  <a:noFill/>
                  <a:miter lim="800000"/>
                  <a:headEnd/>
                  <a:tailEnd/>
                </a:ln>
              </p:spPr>
            </p:pic>
            <p:pic>
              <p:nvPicPr>
                <p:cNvPr id="49209" name="Picture 31" descr="tracel_four"/>
                <p:cNvPicPr>
                  <a:picLocks noChangeAspect="1" noChangeArrowheads="1"/>
                </p:cNvPicPr>
                <p:nvPr/>
              </p:nvPicPr>
              <p:blipFill>
                <a:blip r:embed="rId4">
                  <a:clrChange>
                    <a:clrFrom>
                      <a:srgbClr val="FFFFD6"/>
                    </a:clrFrom>
                    <a:clrTo>
                      <a:srgbClr val="FFFFD6">
                        <a:alpha val="0"/>
                      </a:srgbClr>
                    </a:clrTo>
                  </a:clrChange>
                </a:blip>
                <a:srcRect/>
                <a:stretch>
                  <a:fillRect/>
                </a:stretch>
              </p:blipFill>
              <p:spPr bwMode="auto">
                <a:xfrm>
                  <a:off x="1776" y="1200"/>
                  <a:ext cx="691" cy="691"/>
                </a:xfrm>
                <a:prstGeom prst="rect">
                  <a:avLst/>
                </a:prstGeom>
                <a:noFill/>
                <a:ln w="9525">
                  <a:noFill/>
                  <a:miter lim="800000"/>
                  <a:headEnd/>
                  <a:tailEnd/>
                </a:ln>
              </p:spPr>
            </p:pic>
            <p:pic>
              <p:nvPicPr>
                <p:cNvPr id="49210" name="Picture 32" descr="tracel_five_two"/>
                <p:cNvPicPr>
                  <a:picLocks noChangeAspect="1" noChangeArrowheads="1"/>
                </p:cNvPicPr>
                <p:nvPr/>
              </p:nvPicPr>
              <p:blipFill>
                <a:blip r:embed="rId5">
                  <a:clrChange>
                    <a:clrFrom>
                      <a:srgbClr val="FFFFD6"/>
                    </a:clrFrom>
                    <a:clrTo>
                      <a:srgbClr val="FFFFD6">
                        <a:alpha val="0"/>
                      </a:srgbClr>
                    </a:clrTo>
                  </a:clrChange>
                </a:blip>
                <a:srcRect/>
                <a:stretch>
                  <a:fillRect/>
                </a:stretch>
              </p:blipFill>
              <p:spPr bwMode="auto">
                <a:xfrm>
                  <a:off x="941" y="1200"/>
                  <a:ext cx="691" cy="691"/>
                </a:xfrm>
                <a:prstGeom prst="rect">
                  <a:avLst/>
                </a:prstGeom>
                <a:noFill/>
                <a:ln w="9525">
                  <a:noFill/>
                  <a:miter lim="800000"/>
                  <a:headEnd/>
                  <a:tailEnd/>
                </a:ln>
              </p:spPr>
            </p:pic>
            <p:pic>
              <p:nvPicPr>
                <p:cNvPr id="49211" name="Picture 33" descr="tracel_six"/>
                <p:cNvPicPr>
                  <a:picLocks noChangeAspect="1" noChangeArrowheads="1"/>
                </p:cNvPicPr>
                <p:nvPr/>
              </p:nvPicPr>
              <p:blipFill>
                <a:blip r:embed="rId6">
                  <a:clrChange>
                    <a:clrFrom>
                      <a:srgbClr val="FFFFD6"/>
                    </a:clrFrom>
                    <a:clrTo>
                      <a:srgbClr val="FFFFD6">
                        <a:alpha val="0"/>
                      </a:srgbClr>
                    </a:clrTo>
                  </a:clrChange>
                </a:blip>
                <a:srcRect/>
                <a:stretch>
                  <a:fillRect/>
                </a:stretch>
              </p:blipFill>
              <p:spPr bwMode="auto">
                <a:xfrm>
                  <a:off x="2592" y="1200"/>
                  <a:ext cx="691" cy="691"/>
                </a:xfrm>
                <a:prstGeom prst="rect">
                  <a:avLst/>
                </a:prstGeom>
                <a:noFill/>
                <a:ln w="9525">
                  <a:noFill/>
                  <a:miter lim="800000"/>
                  <a:headEnd/>
                  <a:tailEnd/>
                </a:ln>
              </p:spPr>
            </p:pic>
            <p:pic>
              <p:nvPicPr>
                <p:cNvPr id="49212" name="Picture 34" descr="tracel_nine"/>
                <p:cNvPicPr>
                  <a:picLocks noChangeAspect="1" noChangeArrowheads="1"/>
                </p:cNvPicPr>
                <p:nvPr/>
              </p:nvPicPr>
              <p:blipFill>
                <a:blip r:embed="rId7">
                  <a:clrChange>
                    <a:clrFrom>
                      <a:srgbClr val="FFFFD6"/>
                    </a:clrFrom>
                    <a:clrTo>
                      <a:srgbClr val="FFFFD6">
                        <a:alpha val="0"/>
                      </a:srgbClr>
                    </a:clrTo>
                  </a:clrChange>
                </a:blip>
                <a:srcRect/>
                <a:stretch>
                  <a:fillRect/>
                </a:stretch>
              </p:blipFill>
              <p:spPr bwMode="auto">
                <a:xfrm>
                  <a:off x="3408" y="1200"/>
                  <a:ext cx="691" cy="691"/>
                </a:xfrm>
                <a:prstGeom prst="rect">
                  <a:avLst/>
                </a:prstGeom>
                <a:noFill/>
                <a:ln w="9525">
                  <a:noFill/>
                  <a:miter lim="800000"/>
                  <a:headEnd/>
                  <a:tailEnd/>
                </a:ln>
              </p:spPr>
            </p:pic>
          </p:grpSp>
          <p:sp>
            <p:nvSpPr>
              <p:cNvPr id="49207" name="Text Box 35"/>
              <p:cNvSpPr txBox="1">
                <a:spLocks noChangeArrowheads="1"/>
              </p:cNvSpPr>
              <p:nvPr/>
            </p:nvSpPr>
            <p:spPr bwMode="auto">
              <a:xfrm>
                <a:off x="4412" y="1876"/>
                <a:ext cx="948" cy="279"/>
              </a:xfrm>
              <a:prstGeom prst="rect">
                <a:avLst/>
              </a:prstGeom>
              <a:noFill/>
              <a:ln w="12700">
                <a:noFill/>
                <a:miter lim="800000"/>
                <a:headEnd/>
                <a:tailEnd/>
              </a:ln>
            </p:spPr>
            <p:txBody>
              <a:bodyPr wrap="none" anchor="ctr">
                <a:prstTxWarp prst="textNoShape">
                  <a:avLst/>
                </a:prstTxWarp>
                <a:spAutoFit/>
              </a:bodyPr>
              <a:lstStyle/>
              <a:p>
                <a:r>
                  <a:rPr lang="en-US"/>
                  <a:t>PROTEOME</a:t>
                </a:r>
              </a:p>
            </p:txBody>
          </p:sp>
        </p:grpSp>
        <p:sp>
          <p:nvSpPr>
            <p:cNvPr id="49181" name="Line 36"/>
            <p:cNvSpPr>
              <a:spLocks noChangeShapeType="1"/>
            </p:cNvSpPr>
            <p:nvPr/>
          </p:nvSpPr>
          <p:spPr bwMode="auto">
            <a:xfrm>
              <a:off x="1152"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49182" name="Line 37"/>
            <p:cNvSpPr>
              <a:spLocks noChangeShapeType="1"/>
            </p:cNvSpPr>
            <p:nvPr/>
          </p:nvSpPr>
          <p:spPr bwMode="auto">
            <a:xfrm flipH="1">
              <a:off x="528" y="1056"/>
              <a:ext cx="43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49183" name="Line 38"/>
            <p:cNvSpPr>
              <a:spLocks noChangeShapeType="1"/>
            </p:cNvSpPr>
            <p:nvPr/>
          </p:nvSpPr>
          <p:spPr bwMode="auto">
            <a:xfrm>
              <a:off x="2112" y="1056"/>
              <a:ext cx="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49184" name="Line 39"/>
            <p:cNvSpPr>
              <a:spLocks noChangeShapeType="1"/>
            </p:cNvSpPr>
            <p:nvPr/>
          </p:nvSpPr>
          <p:spPr bwMode="auto">
            <a:xfrm>
              <a:off x="2688" y="1056"/>
              <a:ext cx="24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49185" name="Line 40"/>
            <p:cNvSpPr>
              <a:spLocks noChangeShapeType="1"/>
            </p:cNvSpPr>
            <p:nvPr/>
          </p:nvSpPr>
          <p:spPr bwMode="auto">
            <a:xfrm flipH="1">
              <a:off x="3840"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nvGrpSpPr>
            <p:cNvPr id="49186" name="Group 41"/>
            <p:cNvGrpSpPr>
              <a:grpSpLocks/>
            </p:cNvGrpSpPr>
            <p:nvPr/>
          </p:nvGrpSpPr>
          <p:grpSpPr bwMode="auto">
            <a:xfrm>
              <a:off x="912" y="960"/>
              <a:ext cx="96" cy="96"/>
              <a:chOff x="576" y="1344"/>
              <a:chExt cx="336" cy="96"/>
            </a:xfrm>
          </p:grpSpPr>
          <p:sp>
            <p:nvSpPr>
              <p:cNvPr id="49203" name="Line 42"/>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204" name="Line 43"/>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205" name="Line 44"/>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49187" name="Group 45"/>
            <p:cNvGrpSpPr>
              <a:grpSpLocks/>
            </p:cNvGrpSpPr>
            <p:nvPr/>
          </p:nvGrpSpPr>
          <p:grpSpPr bwMode="auto">
            <a:xfrm>
              <a:off x="2592" y="960"/>
              <a:ext cx="192" cy="96"/>
              <a:chOff x="576" y="1344"/>
              <a:chExt cx="336" cy="96"/>
            </a:xfrm>
          </p:grpSpPr>
          <p:sp>
            <p:nvSpPr>
              <p:cNvPr id="49200" name="Line 46"/>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201" name="Line 47"/>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202" name="Line 48"/>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49188" name="Group 49"/>
            <p:cNvGrpSpPr>
              <a:grpSpLocks/>
            </p:cNvGrpSpPr>
            <p:nvPr/>
          </p:nvGrpSpPr>
          <p:grpSpPr bwMode="auto">
            <a:xfrm>
              <a:off x="1968" y="960"/>
              <a:ext cx="240" cy="96"/>
              <a:chOff x="576" y="1344"/>
              <a:chExt cx="336" cy="96"/>
            </a:xfrm>
          </p:grpSpPr>
          <p:sp>
            <p:nvSpPr>
              <p:cNvPr id="49197" name="Line 50"/>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8" name="Line 51"/>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9" name="Line 52"/>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49189" name="Group 53"/>
            <p:cNvGrpSpPr>
              <a:grpSpLocks/>
            </p:cNvGrpSpPr>
            <p:nvPr/>
          </p:nvGrpSpPr>
          <p:grpSpPr bwMode="auto">
            <a:xfrm>
              <a:off x="1104" y="960"/>
              <a:ext cx="144" cy="96"/>
              <a:chOff x="576" y="1344"/>
              <a:chExt cx="336" cy="96"/>
            </a:xfrm>
          </p:grpSpPr>
          <p:sp>
            <p:nvSpPr>
              <p:cNvPr id="49194" name="Line 54"/>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5" name="Line 55"/>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6" name="Line 56"/>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49190" name="Group 57"/>
            <p:cNvGrpSpPr>
              <a:grpSpLocks/>
            </p:cNvGrpSpPr>
            <p:nvPr/>
          </p:nvGrpSpPr>
          <p:grpSpPr bwMode="auto">
            <a:xfrm>
              <a:off x="3984" y="960"/>
              <a:ext cx="144" cy="96"/>
              <a:chOff x="576" y="1344"/>
              <a:chExt cx="336" cy="96"/>
            </a:xfrm>
          </p:grpSpPr>
          <p:sp>
            <p:nvSpPr>
              <p:cNvPr id="49191" name="Line 58"/>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2" name="Line 59"/>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49193" name="Line 60"/>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grpSp>
        <p:nvGrpSpPr>
          <p:cNvPr id="49161" name="Group 61"/>
          <p:cNvGrpSpPr>
            <a:grpSpLocks/>
          </p:cNvGrpSpPr>
          <p:nvPr/>
        </p:nvGrpSpPr>
        <p:grpSpPr bwMode="auto">
          <a:xfrm>
            <a:off x="0" y="22225"/>
            <a:ext cx="8358188" cy="1247775"/>
            <a:chOff x="0" y="17"/>
            <a:chExt cx="5265" cy="943"/>
          </a:xfrm>
        </p:grpSpPr>
        <p:sp>
          <p:nvSpPr>
            <p:cNvPr id="49173" name="Text Box 62"/>
            <p:cNvSpPr txBox="1">
              <a:spLocks noChangeArrowheads="1"/>
            </p:cNvSpPr>
            <p:nvPr/>
          </p:nvSpPr>
          <p:spPr bwMode="auto">
            <a:xfrm>
              <a:off x="4502" y="484"/>
              <a:ext cx="763" cy="279"/>
            </a:xfrm>
            <a:prstGeom prst="rect">
              <a:avLst/>
            </a:prstGeom>
            <a:noFill/>
            <a:ln w="12700">
              <a:noFill/>
              <a:miter lim="800000"/>
              <a:headEnd/>
              <a:tailEnd/>
            </a:ln>
          </p:spPr>
          <p:txBody>
            <a:bodyPr wrap="none" anchor="ctr">
              <a:prstTxWarp prst="textNoShape">
                <a:avLst/>
              </a:prstTxWarp>
              <a:spAutoFit/>
            </a:bodyPr>
            <a:lstStyle/>
            <a:p>
              <a:r>
                <a:rPr lang="en-US"/>
                <a:t>GENOME</a:t>
              </a:r>
            </a:p>
          </p:txBody>
        </p:sp>
        <p:graphicFrame>
          <p:nvGraphicFramePr>
            <p:cNvPr id="49154" name="Object 2"/>
            <p:cNvGraphicFramePr>
              <a:graphicFrameLocks noChangeAspect="1"/>
            </p:cNvGraphicFramePr>
            <p:nvPr/>
          </p:nvGraphicFramePr>
          <p:xfrm>
            <a:off x="384" y="756"/>
            <a:ext cx="3744" cy="204"/>
          </p:xfrm>
          <a:graphic>
            <a:graphicData uri="http://schemas.openxmlformats.org/presentationml/2006/ole">
              <mc:AlternateContent xmlns:mc="http://schemas.openxmlformats.org/markup-compatibility/2006">
                <mc:Choice xmlns:v="urn:schemas-microsoft-com:vml" Requires="v">
                  <p:oleObj spid="_x0000_s49234" name="Photo Editor Photo" r:id="rId8" imgW="7201905" imgH="323981" progId="">
                    <p:embed/>
                  </p:oleObj>
                </mc:Choice>
                <mc:Fallback>
                  <p:oleObj name="Photo Editor Photo" r:id="rId8" imgW="7201905" imgH="323981" progId="">
                    <p:embed/>
                    <p:pic>
                      <p:nvPicPr>
                        <p:cNvPr id="0" name="Picture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 y="756"/>
                          <a:ext cx="3744" cy="2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49155" name="Object 3"/>
            <p:cNvGraphicFramePr>
              <a:graphicFrameLocks noChangeAspect="1"/>
            </p:cNvGraphicFramePr>
            <p:nvPr/>
          </p:nvGraphicFramePr>
          <p:xfrm>
            <a:off x="23" y="17"/>
            <a:ext cx="553" cy="740"/>
          </p:xfrm>
          <a:graphic>
            <a:graphicData uri="http://schemas.openxmlformats.org/presentationml/2006/ole">
              <mc:AlternateContent xmlns:mc="http://schemas.openxmlformats.org/markup-compatibility/2006">
                <mc:Choice xmlns:v="urn:schemas-microsoft-com:vml" Requires="v">
                  <p:oleObj spid="_x0000_s49235" name="Photo Editor Photo" r:id="rId10" imgW="1209524" imgH="1619476" progId="">
                    <p:embed/>
                  </p:oleObj>
                </mc:Choice>
                <mc:Fallback>
                  <p:oleObj name="Photo Editor Photo" r:id="rId10" imgW="1209524" imgH="1619476" progId="">
                    <p:embed/>
                    <p:pic>
                      <p:nvPicPr>
                        <p:cNvPr id="0" name="Picture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 y="17"/>
                          <a:ext cx="553" cy="7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9174" name="Freeform 65"/>
            <p:cNvSpPr>
              <a:spLocks/>
            </p:cNvSpPr>
            <p:nvPr/>
          </p:nvSpPr>
          <p:spPr bwMode="auto">
            <a:xfrm>
              <a:off x="0" y="234"/>
              <a:ext cx="117" cy="165"/>
            </a:xfrm>
            <a:custGeom>
              <a:avLst/>
              <a:gdLst>
                <a:gd name="T0" fmla="*/ 3 w 117"/>
                <a:gd name="T1" fmla="*/ 0 h 165"/>
                <a:gd name="T2" fmla="*/ 57 w 117"/>
                <a:gd name="T3" fmla="*/ 54 h 165"/>
                <a:gd name="T4" fmla="*/ 84 w 117"/>
                <a:gd name="T5" fmla="*/ 75 h 165"/>
                <a:gd name="T6" fmla="*/ 117 w 117"/>
                <a:gd name="T7" fmla="*/ 105 h 165"/>
                <a:gd name="T8" fmla="*/ 72 w 117"/>
                <a:gd name="T9" fmla="*/ 156 h 165"/>
                <a:gd name="T10" fmla="*/ 36 w 117"/>
                <a:gd name="T11" fmla="*/ 126 h 165"/>
                <a:gd name="T12" fmla="*/ 21 w 117"/>
                <a:gd name="T13" fmla="*/ 99 h 165"/>
                <a:gd name="T14" fmla="*/ 3 w 117"/>
                <a:gd name="T15" fmla="*/ 54 h 165"/>
                <a:gd name="T16" fmla="*/ 6 w 117"/>
                <a:gd name="T17" fmla="*/ 36 h 165"/>
                <a:gd name="T18" fmla="*/ 0 w 117"/>
                <a:gd name="T19" fmla="*/ 18 h 165"/>
                <a:gd name="T20" fmla="*/ 3 w 117"/>
                <a:gd name="T21" fmla="*/ 0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165"/>
                <a:gd name="T35" fmla="*/ 117 w 11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165">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nvGrpSpPr>
            <p:cNvPr id="49175" name="Group 66"/>
            <p:cNvGrpSpPr>
              <a:grpSpLocks/>
            </p:cNvGrpSpPr>
            <p:nvPr/>
          </p:nvGrpSpPr>
          <p:grpSpPr bwMode="auto">
            <a:xfrm>
              <a:off x="2544" y="69"/>
              <a:ext cx="1572" cy="699"/>
              <a:chOff x="2544" y="69"/>
              <a:chExt cx="1572" cy="699"/>
            </a:xfrm>
          </p:grpSpPr>
          <p:graphicFrame>
            <p:nvGraphicFramePr>
              <p:cNvPr id="49157" name="Object 5"/>
              <p:cNvGraphicFramePr>
                <a:graphicFrameLocks noChangeAspect="1"/>
              </p:cNvGraphicFramePr>
              <p:nvPr/>
            </p:nvGraphicFramePr>
            <p:xfrm>
              <a:off x="2544" y="128"/>
              <a:ext cx="1572" cy="640"/>
            </p:xfrm>
            <a:graphic>
              <a:graphicData uri="http://schemas.openxmlformats.org/presentationml/2006/ole">
                <mc:AlternateContent xmlns:mc="http://schemas.openxmlformats.org/markup-compatibility/2006">
                  <mc:Choice xmlns:v="urn:schemas-microsoft-com:vml" Requires="v">
                    <p:oleObj spid="_x0000_s49236" name="Photo Editor Photo" r:id="rId12" imgW="2924583" imgH="1190476" progId="">
                      <p:embed/>
                    </p:oleObj>
                  </mc:Choice>
                  <mc:Fallback>
                    <p:oleObj name="Photo Editor Photo" r:id="rId12" imgW="2924583" imgH="1190476" progId="">
                      <p:embed/>
                      <p:pic>
                        <p:nvPicPr>
                          <p:cNvPr id="0" name="Picture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4" y="128"/>
                            <a:ext cx="1572" cy="6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9179" name="Rectangle 68"/>
              <p:cNvSpPr>
                <a:spLocks noChangeArrowheads="1"/>
              </p:cNvSpPr>
              <p:nvPr/>
            </p:nvSpPr>
            <p:spPr bwMode="auto">
              <a:xfrm>
                <a:off x="2688" y="69"/>
                <a:ext cx="1248" cy="96"/>
              </a:xfrm>
              <a:prstGeom prst="rect">
                <a:avLst/>
              </a:prstGeom>
              <a:solidFill>
                <a:schemeClr val="bg1"/>
              </a:solidFill>
              <a:ln w="12700">
                <a:noFill/>
                <a:miter lim="800000"/>
                <a:headEnd/>
                <a:tailEnd/>
              </a:ln>
            </p:spPr>
            <p:txBody>
              <a:bodyPr wrap="none" anchor="ctr">
                <a:prstTxWarp prst="textNoShape">
                  <a:avLst/>
                </a:prstTxWarp>
              </a:bodyPr>
              <a:lstStyle/>
              <a:p>
                <a:endParaRPr lang="hu-HU"/>
              </a:p>
            </p:txBody>
          </p:sp>
        </p:grpSp>
        <p:grpSp>
          <p:nvGrpSpPr>
            <p:cNvPr id="49176" name="Group 69"/>
            <p:cNvGrpSpPr>
              <a:grpSpLocks/>
            </p:cNvGrpSpPr>
            <p:nvPr/>
          </p:nvGrpSpPr>
          <p:grpSpPr bwMode="auto">
            <a:xfrm>
              <a:off x="1116" y="198"/>
              <a:ext cx="900" cy="378"/>
              <a:chOff x="1200" y="192"/>
              <a:chExt cx="900" cy="378"/>
            </a:xfrm>
          </p:grpSpPr>
          <p:graphicFrame>
            <p:nvGraphicFramePr>
              <p:cNvPr id="49156" name="Object 4"/>
              <p:cNvGraphicFramePr>
                <a:graphicFrameLocks noChangeAspect="1"/>
              </p:cNvGraphicFramePr>
              <p:nvPr/>
            </p:nvGraphicFramePr>
            <p:xfrm>
              <a:off x="1200" y="192"/>
              <a:ext cx="900" cy="348"/>
            </p:xfrm>
            <a:graphic>
              <a:graphicData uri="http://schemas.openxmlformats.org/presentationml/2006/ole">
                <mc:AlternateContent xmlns:mc="http://schemas.openxmlformats.org/markup-compatibility/2006">
                  <mc:Choice xmlns:v="urn:schemas-microsoft-com:vml" Requires="v">
                    <p:oleObj spid="_x0000_s49237" name="Photo Editor Photo" r:id="rId14" imgW="1428949" imgH="552527" progId="">
                      <p:embed/>
                    </p:oleObj>
                  </mc:Choice>
                  <mc:Fallback>
                    <p:oleObj name="Photo Editor Photo" r:id="rId14" imgW="1428949" imgH="552527" progId="">
                      <p:embed/>
                      <p:pic>
                        <p:nvPicPr>
                          <p:cNvPr id="0" name="Picture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00" y="192"/>
                            <a:ext cx="900" cy="34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49177" name="Freeform 71"/>
              <p:cNvSpPr>
                <a:spLocks/>
              </p:cNvSpPr>
              <p:nvPr/>
            </p:nvSpPr>
            <p:spPr bwMode="auto">
              <a:xfrm>
                <a:off x="1200" y="480"/>
                <a:ext cx="99" cy="69"/>
              </a:xfrm>
              <a:custGeom>
                <a:avLst/>
                <a:gdLst>
                  <a:gd name="T0" fmla="*/ 0 w 99"/>
                  <a:gd name="T1" fmla="*/ 0 h 69"/>
                  <a:gd name="T2" fmla="*/ 81 w 99"/>
                  <a:gd name="T3" fmla="*/ 27 h 69"/>
                  <a:gd name="T4" fmla="*/ 81 w 99"/>
                  <a:gd name="T5" fmla="*/ 57 h 69"/>
                  <a:gd name="T6" fmla="*/ 63 w 99"/>
                  <a:gd name="T7" fmla="*/ 69 h 69"/>
                  <a:gd name="T8" fmla="*/ 33 w 99"/>
                  <a:gd name="T9" fmla="*/ 66 h 69"/>
                  <a:gd name="T10" fmla="*/ 12 w 99"/>
                  <a:gd name="T11" fmla="*/ 39 h 69"/>
                  <a:gd name="T12" fmla="*/ 0 w 99"/>
                  <a:gd name="T13" fmla="*/ 0 h 69"/>
                  <a:gd name="T14" fmla="*/ 0 60000 65536"/>
                  <a:gd name="T15" fmla="*/ 0 60000 65536"/>
                  <a:gd name="T16" fmla="*/ 0 60000 65536"/>
                  <a:gd name="T17" fmla="*/ 0 60000 65536"/>
                  <a:gd name="T18" fmla="*/ 0 60000 65536"/>
                  <a:gd name="T19" fmla="*/ 0 60000 65536"/>
                  <a:gd name="T20" fmla="*/ 0 60000 65536"/>
                  <a:gd name="T21" fmla="*/ 0 w 99"/>
                  <a:gd name="T22" fmla="*/ 0 h 69"/>
                  <a:gd name="T23" fmla="*/ 99 w 99"/>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sp>
            <p:nvSpPr>
              <p:cNvPr id="49178" name="Freeform 72"/>
              <p:cNvSpPr>
                <a:spLocks/>
              </p:cNvSpPr>
              <p:nvPr/>
            </p:nvSpPr>
            <p:spPr bwMode="auto">
              <a:xfrm>
                <a:off x="1510" y="414"/>
                <a:ext cx="110" cy="156"/>
              </a:xfrm>
              <a:custGeom>
                <a:avLst/>
                <a:gdLst>
                  <a:gd name="T0" fmla="*/ 62 w 110"/>
                  <a:gd name="T1" fmla="*/ 0 h 156"/>
                  <a:gd name="T2" fmla="*/ 23 w 110"/>
                  <a:gd name="T3" fmla="*/ 45 h 156"/>
                  <a:gd name="T4" fmla="*/ 50 w 110"/>
                  <a:gd name="T5" fmla="*/ 156 h 156"/>
                  <a:gd name="T6" fmla="*/ 89 w 110"/>
                  <a:gd name="T7" fmla="*/ 150 h 156"/>
                  <a:gd name="T8" fmla="*/ 83 w 110"/>
                  <a:gd name="T9" fmla="*/ 72 h 156"/>
                  <a:gd name="T10" fmla="*/ 74 w 110"/>
                  <a:gd name="T11" fmla="*/ 27 h 156"/>
                  <a:gd name="T12" fmla="*/ 65 w 110"/>
                  <a:gd name="T13" fmla="*/ 9 h 156"/>
                  <a:gd name="T14" fmla="*/ 62 w 110"/>
                  <a:gd name="T15" fmla="*/ 0 h 156"/>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156"/>
                  <a:gd name="T26" fmla="*/ 110 w 110"/>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156">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grpSp>
      <p:grpSp>
        <p:nvGrpSpPr>
          <p:cNvPr id="15" name="Group 73"/>
          <p:cNvGrpSpPr>
            <a:grpSpLocks/>
          </p:cNvGrpSpPr>
          <p:nvPr/>
        </p:nvGrpSpPr>
        <p:grpSpPr bwMode="auto">
          <a:xfrm>
            <a:off x="76200" y="3111500"/>
            <a:ext cx="8888413" cy="2570163"/>
            <a:chOff x="48" y="2352"/>
            <a:chExt cx="5599" cy="1943"/>
          </a:xfrm>
        </p:grpSpPr>
        <p:pic>
          <p:nvPicPr>
            <p:cNvPr id="49164" name="Picture 74" descr="Untitled"/>
            <p:cNvPicPr>
              <a:picLocks noChangeAspect="1" noChangeArrowheads="1"/>
            </p:cNvPicPr>
            <p:nvPr/>
          </p:nvPicPr>
          <p:blipFill>
            <a:blip r:embed="rId16">
              <a:clrChange>
                <a:clrFrom>
                  <a:srgbClr val="E8F2FC"/>
                </a:clrFrom>
                <a:clrTo>
                  <a:srgbClr val="E8F2FC">
                    <a:alpha val="0"/>
                  </a:srgbClr>
                </a:clrTo>
              </a:clrChange>
            </a:blip>
            <a:srcRect b="31305"/>
            <a:stretch>
              <a:fillRect/>
            </a:stretch>
          </p:blipFill>
          <p:spPr bwMode="auto">
            <a:xfrm>
              <a:off x="48" y="2976"/>
              <a:ext cx="4272" cy="1319"/>
            </a:xfrm>
            <a:prstGeom prst="rect">
              <a:avLst/>
            </a:prstGeom>
            <a:noFill/>
            <a:ln w="9525">
              <a:noFill/>
              <a:miter lim="800000"/>
              <a:headEnd/>
              <a:tailEnd/>
            </a:ln>
          </p:spPr>
        </p:pic>
        <p:sp>
          <p:nvSpPr>
            <p:cNvPr id="49165" name="Rectangle 75"/>
            <p:cNvSpPr>
              <a:spLocks noChangeArrowheads="1"/>
            </p:cNvSpPr>
            <p:nvPr/>
          </p:nvSpPr>
          <p:spPr bwMode="auto">
            <a:xfrm>
              <a:off x="1776" y="4128"/>
              <a:ext cx="816" cy="96"/>
            </a:xfrm>
            <a:prstGeom prst="rect">
              <a:avLst/>
            </a:prstGeom>
            <a:solidFill>
              <a:srgbClr val="CCFFFF"/>
            </a:solidFill>
            <a:ln w="12700">
              <a:solidFill>
                <a:schemeClr val="tx1"/>
              </a:solidFill>
              <a:miter lim="800000"/>
              <a:headEnd/>
              <a:tailEnd/>
            </a:ln>
          </p:spPr>
          <p:txBody>
            <a:bodyPr wrap="none" anchor="ctr">
              <a:prstTxWarp prst="textNoShape">
                <a:avLst/>
              </a:prstTxWarp>
            </a:bodyPr>
            <a:lstStyle/>
            <a:p>
              <a:r>
                <a:rPr lang="en-US" sz="1000"/>
                <a:t>Citrate Cycle</a:t>
              </a:r>
              <a:endParaRPr lang="en-US" sz="800"/>
            </a:p>
          </p:txBody>
        </p:sp>
        <p:sp>
          <p:nvSpPr>
            <p:cNvPr id="49166" name="Line 76"/>
            <p:cNvSpPr>
              <a:spLocks noChangeShapeType="1"/>
            </p:cNvSpPr>
            <p:nvPr/>
          </p:nvSpPr>
          <p:spPr bwMode="auto">
            <a:xfrm>
              <a:off x="624" y="2352"/>
              <a:ext cx="336" cy="148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67" name="Line 77"/>
            <p:cNvSpPr>
              <a:spLocks noChangeShapeType="1"/>
            </p:cNvSpPr>
            <p:nvPr/>
          </p:nvSpPr>
          <p:spPr bwMode="auto">
            <a:xfrm>
              <a:off x="1248" y="2352"/>
              <a:ext cx="192" cy="1104"/>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68" name="Line 78"/>
            <p:cNvSpPr>
              <a:spLocks noChangeShapeType="1"/>
            </p:cNvSpPr>
            <p:nvPr/>
          </p:nvSpPr>
          <p:spPr bwMode="auto">
            <a:xfrm flipH="1">
              <a:off x="2064" y="2352"/>
              <a:ext cx="0" cy="100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69" name="Line 79"/>
            <p:cNvSpPr>
              <a:spLocks noChangeShapeType="1"/>
            </p:cNvSpPr>
            <p:nvPr/>
          </p:nvSpPr>
          <p:spPr bwMode="auto">
            <a:xfrm flipH="1">
              <a:off x="2736" y="2352"/>
              <a:ext cx="240" cy="816"/>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70" name="Line 80"/>
            <p:cNvSpPr>
              <a:spLocks noChangeShapeType="1"/>
            </p:cNvSpPr>
            <p:nvPr/>
          </p:nvSpPr>
          <p:spPr bwMode="auto">
            <a:xfrm flipH="1">
              <a:off x="3312" y="2352"/>
              <a:ext cx="480" cy="1440"/>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49171" name="Text Box 81"/>
            <p:cNvSpPr txBox="1">
              <a:spLocks noChangeArrowheads="1"/>
            </p:cNvSpPr>
            <p:nvPr/>
          </p:nvSpPr>
          <p:spPr bwMode="auto">
            <a:xfrm>
              <a:off x="4346" y="3124"/>
              <a:ext cx="1059" cy="279"/>
            </a:xfrm>
            <a:prstGeom prst="rect">
              <a:avLst/>
            </a:prstGeom>
            <a:noFill/>
            <a:ln w="12700">
              <a:noFill/>
              <a:miter lim="800000"/>
              <a:headEnd/>
              <a:tailEnd/>
            </a:ln>
          </p:spPr>
          <p:txBody>
            <a:bodyPr wrap="none" anchor="ctr">
              <a:prstTxWarp prst="textNoShape">
                <a:avLst/>
              </a:prstTxWarp>
              <a:spAutoFit/>
            </a:bodyPr>
            <a:lstStyle/>
            <a:p>
              <a:r>
                <a:rPr lang="en-US"/>
                <a:t>METABOLISM</a:t>
              </a:r>
            </a:p>
          </p:txBody>
        </p:sp>
        <p:sp>
          <p:nvSpPr>
            <p:cNvPr id="49172" name="Text Box 82"/>
            <p:cNvSpPr txBox="1">
              <a:spLocks noChangeArrowheads="1"/>
            </p:cNvSpPr>
            <p:nvPr/>
          </p:nvSpPr>
          <p:spPr bwMode="auto">
            <a:xfrm>
              <a:off x="4464" y="3567"/>
              <a:ext cx="1183" cy="489"/>
            </a:xfrm>
            <a:prstGeom prst="rect">
              <a:avLst/>
            </a:prstGeom>
            <a:noFill/>
            <a:ln w="12700">
              <a:noFill/>
              <a:miter lim="800000"/>
              <a:headEnd/>
              <a:tailEnd/>
            </a:ln>
          </p:spPr>
          <p:txBody>
            <a:bodyPr anchor="ctr">
              <a:prstTxWarp prst="textNoShape">
                <a:avLst/>
              </a:prstTxWarp>
              <a:spAutoFit/>
            </a:bodyPr>
            <a:lstStyle/>
            <a:p>
              <a:r>
                <a:rPr lang="en-US"/>
                <a:t>Bio-chemical reactions</a:t>
              </a:r>
            </a:p>
          </p:txBody>
        </p:sp>
      </p:grpSp>
      <p:sp>
        <p:nvSpPr>
          <p:cNvPr id="49163" name="Rectangle 83"/>
          <p:cNvSpPr>
            <a:spLocks noGrp="1" noChangeArrowheads="1"/>
          </p:cNvSpPr>
          <p:nvPr>
            <p:ph type="title" idx="4294967295"/>
          </p:nvPr>
        </p:nvSpPr>
        <p:spPr>
          <a:xfrm>
            <a:off x="685800" y="-1016000"/>
            <a:ext cx="7772400" cy="952500"/>
          </a:xfrm>
        </p:spPr>
        <p:txBody>
          <a:bodyPr/>
          <a:lstStyle/>
          <a:p>
            <a:r>
              <a:rPr lang="en-US">
                <a:ea typeface="ＭＳ Ｐゴシック" pitchFamily="-111" charset="-128"/>
                <a:cs typeface="ＭＳ Ｐゴシック" pitchFamily="-111" charset="-128"/>
              </a:rPr>
              <a:t>Bio-Map</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2" descr="Untitled"/>
          <p:cNvPicPr>
            <a:picLocks noChangeAspect="1" noChangeArrowheads="1"/>
          </p:cNvPicPr>
          <p:nvPr/>
        </p:nvPicPr>
        <p:blipFill>
          <a:blip r:embed="rId2">
            <a:clrChange>
              <a:clrFrom>
                <a:srgbClr val="E8F2FC"/>
              </a:clrFrom>
              <a:clrTo>
                <a:srgbClr val="E8F2FC">
                  <a:alpha val="0"/>
                </a:srgbClr>
              </a:clrTo>
            </a:clrChange>
          </a:blip>
          <a:srcRect b="31305"/>
          <a:stretch>
            <a:fillRect/>
          </a:stretch>
        </p:blipFill>
        <p:spPr bwMode="auto">
          <a:xfrm>
            <a:off x="76200" y="3937000"/>
            <a:ext cx="6781800" cy="1744663"/>
          </a:xfrm>
          <a:prstGeom prst="rect">
            <a:avLst/>
          </a:prstGeom>
          <a:noFill/>
          <a:ln w="9525">
            <a:noFill/>
            <a:miter lim="800000"/>
            <a:headEnd/>
            <a:tailEnd/>
          </a:ln>
        </p:spPr>
      </p:pic>
      <p:sp>
        <p:nvSpPr>
          <p:cNvPr id="50179" name="Rectangle 3"/>
          <p:cNvSpPr>
            <a:spLocks noChangeArrowheads="1"/>
          </p:cNvSpPr>
          <p:nvPr/>
        </p:nvSpPr>
        <p:spPr bwMode="auto">
          <a:xfrm>
            <a:off x="2819400" y="5461000"/>
            <a:ext cx="1295400" cy="127000"/>
          </a:xfrm>
          <a:prstGeom prst="rect">
            <a:avLst/>
          </a:prstGeom>
          <a:solidFill>
            <a:srgbClr val="CCFFFF"/>
          </a:solidFill>
          <a:ln w="12700">
            <a:solidFill>
              <a:schemeClr val="tx1"/>
            </a:solidFill>
            <a:miter lim="800000"/>
            <a:headEnd/>
            <a:tailEnd/>
          </a:ln>
        </p:spPr>
        <p:txBody>
          <a:bodyPr wrap="none" anchor="ctr">
            <a:prstTxWarp prst="textNoShape">
              <a:avLst/>
            </a:prstTxWarp>
          </a:bodyPr>
          <a:lstStyle/>
          <a:p>
            <a:r>
              <a:rPr lang="en-US" sz="1000"/>
              <a:t>Citrate Cycle</a:t>
            </a:r>
            <a:endParaRPr lang="en-US" sz="800"/>
          </a:p>
        </p:txBody>
      </p:sp>
      <p:sp>
        <p:nvSpPr>
          <p:cNvPr id="50180" name="Text Box 4"/>
          <p:cNvSpPr txBox="1">
            <a:spLocks noChangeArrowheads="1"/>
          </p:cNvSpPr>
          <p:nvPr/>
        </p:nvSpPr>
        <p:spPr bwMode="auto">
          <a:xfrm>
            <a:off x="6899275" y="4133850"/>
            <a:ext cx="1681163" cy="368300"/>
          </a:xfrm>
          <a:prstGeom prst="rect">
            <a:avLst/>
          </a:prstGeom>
          <a:noFill/>
          <a:ln w="12700">
            <a:noFill/>
            <a:miter lim="800000"/>
            <a:headEnd/>
            <a:tailEnd/>
          </a:ln>
        </p:spPr>
        <p:txBody>
          <a:bodyPr wrap="none" anchor="ctr">
            <a:prstTxWarp prst="textNoShape">
              <a:avLst/>
            </a:prstTxWarp>
            <a:spAutoFit/>
          </a:bodyPr>
          <a:lstStyle/>
          <a:p>
            <a:r>
              <a:rPr lang="en-US"/>
              <a:t>METABOLISM</a:t>
            </a:r>
          </a:p>
        </p:txBody>
      </p:sp>
      <p:sp>
        <p:nvSpPr>
          <p:cNvPr id="50181" name="Text Box 5"/>
          <p:cNvSpPr txBox="1">
            <a:spLocks noChangeArrowheads="1"/>
          </p:cNvSpPr>
          <p:nvPr/>
        </p:nvSpPr>
        <p:spPr bwMode="auto">
          <a:xfrm>
            <a:off x="7086600" y="4718050"/>
            <a:ext cx="1878013" cy="646113"/>
          </a:xfrm>
          <a:prstGeom prst="rect">
            <a:avLst/>
          </a:prstGeom>
          <a:noFill/>
          <a:ln w="12700">
            <a:noFill/>
            <a:miter lim="800000"/>
            <a:headEnd/>
            <a:tailEnd/>
          </a:ln>
        </p:spPr>
        <p:txBody>
          <a:bodyPr anchor="ctr">
            <a:prstTxWarp prst="textNoShape">
              <a:avLst/>
            </a:prstTxWarp>
            <a:spAutoFit/>
          </a:bodyPr>
          <a:lstStyle/>
          <a:p>
            <a:r>
              <a:rPr lang="en-US"/>
              <a:t>Bio-chemical reactions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193675" y="508000"/>
          <a:ext cx="8535988" cy="5037138"/>
        </p:xfrm>
        <a:graphic>
          <a:graphicData uri="http://schemas.openxmlformats.org/presentationml/2006/ole">
            <mc:AlternateContent xmlns:mc="http://schemas.openxmlformats.org/markup-compatibility/2006">
              <mc:Choice xmlns:v="urn:schemas-microsoft-com:vml" Requires="v">
                <p:oleObj spid="_x0000_s51231" name="Photo Editor Photo" r:id="rId3" imgW="9104762" imgH="6447619" progId="">
                  <p:embed/>
                </p:oleObj>
              </mc:Choice>
              <mc:Fallback>
                <p:oleObj name="Photo Editor Photo" r:id="rId3" imgW="9104762" imgH="6447619" progId="">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75" y="508000"/>
                        <a:ext cx="8535988" cy="50371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176131" name="Picture 1027" descr="biochem_G5"/>
          <p:cNvPicPr>
            <a:picLocks noChangeAspect="1" noChangeArrowheads="1"/>
          </p:cNvPicPr>
          <p:nvPr/>
        </p:nvPicPr>
        <p:blipFill>
          <a:blip r:embed="rId5"/>
          <a:srcRect/>
          <a:stretch>
            <a:fillRect/>
          </a:stretch>
        </p:blipFill>
        <p:spPr bwMode="auto">
          <a:xfrm>
            <a:off x="5391150" y="782638"/>
            <a:ext cx="3200400" cy="2222500"/>
          </a:xfrm>
          <a:prstGeom prst="rect">
            <a:avLst/>
          </a:prstGeom>
          <a:noFill/>
          <a:ln w="19050">
            <a:solidFill>
              <a:srgbClr val="FF3300"/>
            </a:solidFill>
            <a:miter lim="800000"/>
            <a:headEnd/>
            <a:tailEnd/>
          </a:ln>
        </p:spPr>
      </p:pic>
      <p:sp>
        <p:nvSpPr>
          <p:cNvPr id="5120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BOEHRING-MENNHEIN</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176131"/>
                                        </p:tgtEl>
                                        <p:attrNameLst>
                                          <p:attrName>style.visibility</p:attrName>
                                        </p:attrNameLst>
                                      </p:cBhvr>
                                      <p:to>
                                        <p:strVal val="visible"/>
                                      </p:to>
                                    </p:set>
                                    <p:anim calcmode="lin" valueType="num">
                                      <p:cBhvr>
                                        <p:cTn id="7" dur="500" fill="hold"/>
                                        <p:tgtEl>
                                          <p:spTgt spid="176131"/>
                                        </p:tgtEl>
                                        <p:attrNameLst>
                                          <p:attrName>ppt_w</p:attrName>
                                        </p:attrNameLst>
                                      </p:cBhvr>
                                      <p:tavLst>
                                        <p:tav tm="0">
                                          <p:val>
                                            <p:fltVal val="0"/>
                                          </p:val>
                                        </p:tav>
                                        <p:tav tm="100000">
                                          <p:val>
                                            <p:strVal val="#ppt_w"/>
                                          </p:val>
                                        </p:tav>
                                      </p:tavLst>
                                    </p:anim>
                                    <p:anim calcmode="lin" valueType="num">
                                      <p:cBhvr>
                                        <p:cTn id="8" dur="500" fill="hold"/>
                                        <p:tgtEl>
                                          <p:spTgt spid="176131"/>
                                        </p:tgtEl>
                                        <p:attrNameLst>
                                          <p:attrName>ppt_h</p:attrName>
                                        </p:attrNameLst>
                                      </p:cBhvr>
                                      <p:tavLst>
                                        <p:tav tm="0">
                                          <p:val>
                                            <p:fltVal val="0"/>
                                          </p:val>
                                        </p:tav>
                                        <p:tav tm="100000">
                                          <p:val>
                                            <p:strVal val="#ppt_h"/>
                                          </p:val>
                                        </p:tav>
                                      </p:tavLst>
                                    </p:anim>
                                    <p:anim calcmode="lin" valueType="num">
                                      <p:cBhvr>
                                        <p:cTn id="9" dur="500" fill="hold"/>
                                        <p:tgtEl>
                                          <p:spTgt spid="176131"/>
                                        </p:tgtEl>
                                        <p:attrNameLst>
                                          <p:attrName>ppt_x</p:attrName>
                                        </p:attrNameLst>
                                      </p:cBhvr>
                                      <p:tavLst>
                                        <p:tav tm="0">
                                          <p:val>
                                            <p:fltVal val="0.5"/>
                                          </p:val>
                                        </p:tav>
                                        <p:tav tm="100000">
                                          <p:val>
                                            <p:strVal val="#ppt_x"/>
                                          </p:val>
                                        </p:tav>
                                      </p:tavLst>
                                    </p:anim>
                                    <p:anim calcmode="lin" valueType="num">
                                      <p:cBhvr>
                                        <p:cTn id="10" dur="500" fill="hold"/>
                                        <p:tgtEl>
                                          <p:spTgt spid="17613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p:cNvGraphicFramePr>
            <a:graphicFrameLocks noChangeAspect="1"/>
          </p:cNvGraphicFramePr>
          <p:nvPr/>
        </p:nvGraphicFramePr>
        <p:xfrm>
          <a:off x="457200" y="698500"/>
          <a:ext cx="8077200" cy="2887663"/>
        </p:xfrm>
        <a:graphic>
          <a:graphicData uri="http://schemas.openxmlformats.org/presentationml/2006/ole">
            <mc:AlternateContent xmlns:mc="http://schemas.openxmlformats.org/markup-compatibility/2006">
              <mc:Choice xmlns:v="urn:schemas-microsoft-com:vml" Requires="v">
                <p:oleObj spid="_x0000_s52272" name="Photo Editor Photo" r:id="rId3" imgW="4839375" imgH="2076740" progId="">
                  <p:embed/>
                </p:oleObj>
              </mc:Choice>
              <mc:Fallback>
                <p:oleObj name="Photo Editor Photo" r:id="rId3" imgW="4839375" imgH="2076740" progId="">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698500"/>
                        <a:ext cx="8077200" cy="288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2228" name="Text Box 1028"/>
          <p:cNvSpPr txBox="1">
            <a:spLocks noChangeArrowheads="1"/>
          </p:cNvSpPr>
          <p:nvPr/>
        </p:nvSpPr>
        <p:spPr bwMode="auto">
          <a:xfrm>
            <a:off x="685800" y="4391025"/>
            <a:ext cx="3290888" cy="646113"/>
          </a:xfrm>
          <a:prstGeom prst="rect">
            <a:avLst/>
          </a:prstGeom>
          <a:noFill/>
          <a:ln w="9525">
            <a:noFill/>
            <a:miter lim="800000"/>
            <a:headEnd/>
            <a:tailEnd/>
          </a:ln>
        </p:spPr>
        <p:txBody>
          <a:bodyPr>
            <a:prstTxWarp prst="textNoShape">
              <a:avLst/>
            </a:prstTxWarp>
            <a:spAutoFit/>
          </a:bodyPr>
          <a:lstStyle/>
          <a:p>
            <a:r>
              <a:rPr lang="en-US"/>
              <a:t>Organisms from all three domains of life are  </a:t>
            </a:r>
            <a:r>
              <a:rPr lang="en-US">
                <a:solidFill>
                  <a:srgbClr val="993300"/>
                </a:solidFill>
              </a:rPr>
              <a:t>scale-free</a:t>
            </a:r>
            <a:r>
              <a:rPr lang="en-US"/>
              <a:t>!</a:t>
            </a:r>
          </a:p>
        </p:txBody>
      </p:sp>
      <p:sp>
        <p:nvSpPr>
          <p:cNvPr id="52229" name="Text Box 1029"/>
          <p:cNvSpPr txBox="1">
            <a:spLocks noChangeArrowheads="1"/>
          </p:cNvSpPr>
          <p:nvPr/>
        </p:nvSpPr>
        <p:spPr bwMode="auto">
          <a:xfrm>
            <a:off x="0" y="5257800"/>
            <a:ext cx="9296400" cy="276225"/>
          </a:xfrm>
          <a:prstGeom prst="rect">
            <a:avLst/>
          </a:prstGeom>
          <a:noFill/>
          <a:ln w="9525">
            <a:noFill/>
            <a:miter lim="800000"/>
            <a:headEnd/>
            <a:tailEnd/>
          </a:ln>
        </p:spPr>
        <p:txBody>
          <a:bodyPr>
            <a:prstTxWarp prst="textNoShape">
              <a:avLst/>
            </a:prstTxWarp>
            <a:spAutoFit/>
          </a:bodyPr>
          <a:lstStyle/>
          <a:p>
            <a:r>
              <a:rPr lang="en-US" sz="1200"/>
              <a:t>H. Jeong, B. Tombor, R. Albert, Z.N. Oltvai, and A.L. Barabasi, </a:t>
            </a:r>
            <a:r>
              <a:rPr lang="en-US" sz="1200" i="1"/>
              <a:t>Nature</a:t>
            </a:r>
            <a:r>
              <a:rPr lang="en-US" sz="1200"/>
              <a:t>, 407 651 (2000)</a:t>
            </a:r>
          </a:p>
        </p:txBody>
      </p:sp>
      <p:sp>
        <p:nvSpPr>
          <p:cNvPr id="52230" name="Text Box 1030"/>
          <p:cNvSpPr txBox="1">
            <a:spLocks noChangeArrowheads="1"/>
          </p:cNvSpPr>
          <p:nvPr/>
        </p:nvSpPr>
        <p:spPr bwMode="auto">
          <a:xfrm>
            <a:off x="1639888" y="3683000"/>
            <a:ext cx="1331912" cy="400050"/>
          </a:xfrm>
          <a:prstGeom prst="rect">
            <a:avLst/>
          </a:prstGeom>
          <a:noFill/>
          <a:ln w="9525">
            <a:noFill/>
            <a:miter lim="800000"/>
            <a:headEnd/>
            <a:tailEnd/>
          </a:ln>
        </p:spPr>
        <p:txBody>
          <a:bodyPr>
            <a:prstTxWarp prst="textNoShape">
              <a:avLst/>
            </a:prstTxWarp>
            <a:spAutoFit/>
          </a:bodyPr>
          <a:lstStyle/>
          <a:p>
            <a:r>
              <a:rPr lang="en-US" sz="2000">
                <a:solidFill>
                  <a:srgbClr val="FF00FF"/>
                </a:solidFill>
              </a:rPr>
              <a:t>Archaea</a:t>
            </a:r>
            <a:endParaRPr lang="en-US"/>
          </a:p>
        </p:txBody>
      </p:sp>
      <p:sp>
        <p:nvSpPr>
          <p:cNvPr id="52231" name="Text Box 1031"/>
          <p:cNvSpPr txBox="1">
            <a:spLocks noChangeArrowheads="1"/>
          </p:cNvSpPr>
          <p:nvPr/>
        </p:nvSpPr>
        <p:spPr bwMode="auto">
          <a:xfrm>
            <a:off x="4267200" y="3683000"/>
            <a:ext cx="1143000" cy="400050"/>
          </a:xfrm>
          <a:prstGeom prst="rect">
            <a:avLst/>
          </a:prstGeom>
          <a:noFill/>
          <a:ln w="9525">
            <a:noFill/>
            <a:miter lim="800000"/>
            <a:headEnd/>
            <a:tailEnd/>
          </a:ln>
        </p:spPr>
        <p:txBody>
          <a:bodyPr>
            <a:prstTxWarp prst="textNoShape">
              <a:avLst/>
            </a:prstTxWarp>
            <a:spAutoFit/>
          </a:bodyPr>
          <a:lstStyle/>
          <a:p>
            <a:r>
              <a:rPr lang="en-US" sz="2000">
                <a:solidFill>
                  <a:srgbClr val="33CC33"/>
                </a:solidFill>
              </a:rPr>
              <a:t>Bacteria</a:t>
            </a:r>
            <a:endParaRPr lang="en-US"/>
          </a:p>
        </p:txBody>
      </p:sp>
      <p:sp>
        <p:nvSpPr>
          <p:cNvPr id="52232" name="Text Box 1032"/>
          <p:cNvSpPr txBox="1">
            <a:spLocks noChangeArrowheads="1"/>
          </p:cNvSpPr>
          <p:nvPr/>
        </p:nvSpPr>
        <p:spPr bwMode="auto">
          <a:xfrm>
            <a:off x="6477000" y="3683000"/>
            <a:ext cx="1651000" cy="400050"/>
          </a:xfrm>
          <a:prstGeom prst="rect">
            <a:avLst/>
          </a:prstGeom>
          <a:noFill/>
          <a:ln w="9525">
            <a:noFill/>
            <a:miter lim="800000"/>
            <a:headEnd/>
            <a:tailEnd/>
          </a:ln>
        </p:spPr>
        <p:txBody>
          <a:bodyPr>
            <a:prstTxWarp prst="textNoShape">
              <a:avLst/>
            </a:prstTxWarp>
            <a:spAutoFit/>
          </a:bodyPr>
          <a:lstStyle/>
          <a:p>
            <a:r>
              <a:rPr lang="en-US" sz="2000">
                <a:solidFill>
                  <a:srgbClr val="3333FF"/>
                </a:solidFill>
              </a:rPr>
              <a:t>Eukaryotes</a:t>
            </a:r>
            <a:endParaRPr lang="en-US"/>
          </a:p>
        </p:txBody>
      </p:sp>
      <p:sp>
        <p:nvSpPr>
          <p:cNvPr id="52233" name="Rectangle 1033"/>
          <p:cNvSpPr>
            <a:spLocks noGrp="1" noChangeArrowheads="1"/>
          </p:cNvSpPr>
          <p:nvPr>
            <p:ph type="title" idx="4294967295"/>
          </p:nvPr>
        </p:nvSpPr>
        <p:spPr>
          <a:xfrm>
            <a:off x="685800" y="-1079500"/>
            <a:ext cx="7772400" cy="952500"/>
          </a:xfrm>
        </p:spPr>
        <p:txBody>
          <a:bodyPr/>
          <a:lstStyle/>
          <a:p>
            <a:r>
              <a:rPr lang="en-US">
                <a:ea typeface="ＭＳ Ｐゴシック" pitchFamily="-111" charset="-128"/>
                <a:cs typeface="ＭＳ Ｐゴシック" pitchFamily="-111" charset="-128"/>
              </a:rPr>
              <a:t>Meta-P(k)</a:t>
            </a:r>
          </a:p>
        </p:txBody>
      </p:sp>
      <p:graphicFrame>
        <p:nvGraphicFramePr>
          <p:cNvPr id="52227" name="Object 10"/>
          <p:cNvGraphicFramePr>
            <a:graphicFrameLocks noChangeAspect="1"/>
          </p:cNvGraphicFramePr>
          <p:nvPr/>
        </p:nvGraphicFramePr>
        <p:xfrm>
          <a:off x="4832350" y="4305300"/>
          <a:ext cx="1644650" cy="731838"/>
        </p:xfrm>
        <a:graphic>
          <a:graphicData uri="http://schemas.openxmlformats.org/presentationml/2006/ole">
            <mc:AlternateContent xmlns:mc="http://schemas.openxmlformats.org/markup-compatibility/2006">
              <mc:Choice xmlns:v="urn:schemas-microsoft-com:vml" Requires="v">
                <p:oleObj spid="_x0000_s52273" name="Equation" r:id="rId5" imgW="901440" imgH="482400" progId="Equation.3">
                  <p:embed/>
                </p:oleObj>
              </mc:Choice>
              <mc:Fallback>
                <p:oleObj name="Equation" r:id="rId5" imgW="901440" imgH="482400" progId="Equation.3">
                  <p:embed/>
                  <p:pic>
                    <p:nvPicPr>
                      <p:cNvPr id="0"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350" y="4305300"/>
                        <a:ext cx="1644650"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3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METABOLIC NETWORK</a:t>
            </a:r>
          </a:p>
        </p:txBody>
      </p:sp>
      <p:sp>
        <p:nvSpPr>
          <p:cNvPr id="13"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3254" name="Group 2"/>
          <p:cNvGrpSpPr>
            <a:grpSpLocks/>
          </p:cNvGrpSpPr>
          <p:nvPr/>
        </p:nvGrpSpPr>
        <p:grpSpPr bwMode="auto">
          <a:xfrm>
            <a:off x="1143000" y="1333500"/>
            <a:ext cx="7772400" cy="952500"/>
            <a:chOff x="720" y="1008"/>
            <a:chExt cx="4896" cy="720"/>
          </a:xfrm>
        </p:grpSpPr>
        <p:sp>
          <p:nvSpPr>
            <p:cNvPr id="53316" name="Line 3"/>
            <p:cNvSpPr>
              <a:spLocks noChangeShapeType="1"/>
            </p:cNvSpPr>
            <p:nvPr/>
          </p:nvSpPr>
          <p:spPr bwMode="auto">
            <a:xfrm flipV="1">
              <a:off x="720" y="1008"/>
              <a:ext cx="134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53317" name="Line 4"/>
            <p:cNvSpPr>
              <a:spLocks noChangeShapeType="1"/>
            </p:cNvSpPr>
            <p:nvPr/>
          </p:nvSpPr>
          <p:spPr bwMode="auto">
            <a:xfrm flipV="1">
              <a:off x="2352" y="1008"/>
              <a:ext cx="1680"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53318" name="Line 5"/>
            <p:cNvSpPr>
              <a:spLocks noChangeShapeType="1"/>
            </p:cNvSpPr>
            <p:nvPr/>
          </p:nvSpPr>
          <p:spPr bwMode="auto">
            <a:xfrm flipH="1" flipV="1">
              <a:off x="1152" y="1008"/>
              <a:ext cx="86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53319" name="Line 6"/>
            <p:cNvSpPr>
              <a:spLocks noChangeShapeType="1"/>
            </p:cNvSpPr>
            <p:nvPr/>
          </p:nvSpPr>
          <p:spPr bwMode="auto">
            <a:xfrm flipH="1" flipV="1">
              <a:off x="2112" y="1008"/>
              <a:ext cx="672"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53320" name="Text Box 7"/>
            <p:cNvSpPr txBox="1">
              <a:spLocks noChangeArrowheads="1"/>
            </p:cNvSpPr>
            <p:nvPr/>
          </p:nvSpPr>
          <p:spPr bwMode="auto">
            <a:xfrm>
              <a:off x="4380" y="1119"/>
              <a:ext cx="1236" cy="489"/>
            </a:xfrm>
            <a:prstGeom prst="rect">
              <a:avLst/>
            </a:prstGeom>
            <a:noFill/>
            <a:ln w="12700">
              <a:noFill/>
              <a:miter lim="800000"/>
              <a:headEnd/>
              <a:tailEnd/>
            </a:ln>
          </p:spPr>
          <p:txBody>
            <a:bodyPr anchor="ctr">
              <a:prstTxWarp prst="textNoShape">
                <a:avLst/>
              </a:prstTxWarp>
              <a:spAutoFit/>
            </a:bodyPr>
            <a:lstStyle/>
            <a:p>
              <a:r>
                <a:rPr lang="en-US">
                  <a:solidFill>
                    <a:srgbClr val="008000"/>
                  </a:solidFill>
                </a:rPr>
                <a:t>protein-gene interactions</a:t>
              </a:r>
              <a:endParaRPr lang="en-US">
                <a:solidFill>
                  <a:srgbClr val="66FF33"/>
                </a:solidFill>
              </a:endParaRPr>
            </a:p>
          </p:txBody>
        </p:sp>
      </p:grpSp>
      <p:grpSp>
        <p:nvGrpSpPr>
          <p:cNvPr id="53255" name="Group 8"/>
          <p:cNvGrpSpPr>
            <a:grpSpLocks/>
          </p:cNvGrpSpPr>
          <p:nvPr/>
        </p:nvGrpSpPr>
        <p:grpSpPr bwMode="auto">
          <a:xfrm>
            <a:off x="876300" y="2857500"/>
            <a:ext cx="8267700" cy="762000"/>
            <a:chOff x="552" y="2160"/>
            <a:chExt cx="5208" cy="576"/>
          </a:xfrm>
        </p:grpSpPr>
        <p:sp>
          <p:nvSpPr>
            <p:cNvPr id="53309" name="Freeform 9"/>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3310" name="Freeform 10"/>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3311" name="Line 11"/>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3312" name="Line 12"/>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3313" name="Line 13"/>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3314" name="Freeform 14"/>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3315" name="Text Box 15"/>
            <p:cNvSpPr txBox="1">
              <a:spLocks noChangeArrowheads="1"/>
            </p:cNvSpPr>
            <p:nvPr/>
          </p:nvSpPr>
          <p:spPr bwMode="auto">
            <a:xfrm>
              <a:off x="4332" y="2233"/>
              <a:ext cx="1428" cy="489"/>
            </a:xfrm>
            <a:prstGeom prst="rect">
              <a:avLst/>
            </a:prstGeom>
            <a:noFill/>
            <a:ln w="12700">
              <a:noFill/>
              <a:miter lim="800000"/>
              <a:headEnd/>
              <a:tailEnd/>
            </a:ln>
          </p:spPr>
          <p:txBody>
            <a:bodyPr anchor="ctr">
              <a:prstTxWarp prst="textNoShape">
                <a:avLst/>
              </a:prstTxWarp>
              <a:spAutoFit/>
            </a:bodyPr>
            <a:lstStyle/>
            <a:p>
              <a:r>
                <a:rPr lang="en-US">
                  <a:solidFill>
                    <a:srgbClr val="FF3300"/>
                  </a:solidFill>
                </a:rPr>
                <a:t>protein-protein interactions</a:t>
              </a:r>
              <a:endParaRPr lang="en-US">
                <a:solidFill>
                  <a:srgbClr val="66FF33"/>
                </a:solidFill>
              </a:endParaRPr>
            </a:p>
          </p:txBody>
        </p:sp>
      </p:grpSp>
      <p:grpSp>
        <p:nvGrpSpPr>
          <p:cNvPr id="53256" name="Group 16"/>
          <p:cNvGrpSpPr>
            <a:grpSpLocks/>
          </p:cNvGrpSpPr>
          <p:nvPr/>
        </p:nvGrpSpPr>
        <p:grpSpPr bwMode="auto">
          <a:xfrm>
            <a:off x="304800" y="1270000"/>
            <a:ext cx="8204200" cy="1866900"/>
            <a:chOff x="192" y="960"/>
            <a:chExt cx="5168" cy="1411"/>
          </a:xfrm>
        </p:grpSpPr>
        <p:grpSp>
          <p:nvGrpSpPr>
            <p:cNvPr id="53276" name="Group 17"/>
            <p:cNvGrpSpPr>
              <a:grpSpLocks/>
            </p:cNvGrpSpPr>
            <p:nvPr/>
          </p:nvGrpSpPr>
          <p:grpSpPr bwMode="auto">
            <a:xfrm>
              <a:off x="192" y="1680"/>
              <a:ext cx="5168" cy="691"/>
              <a:chOff x="192" y="1680"/>
              <a:chExt cx="5168" cy="691"/>
            </a:xfrm>
          </p:grpSpPr>
          <p:grpSp>
            <p:nvGrpSpPr>
              <p:cNvPr id="53302" name="Group 18"/>
              <p:cNvGrpSpPr>
                <a:grpSpLocks/>
              </p:cNvGrpSpPr>
              <p:nvPr/>
            </p:nvGrpSpPr>
            <p:grpSpPr bwMode="auto">
              <a:xfrm>
                <a:off x="192" y="1680"/>
                <a:ext cx="3907" cy="691"/>
                <a:chOff x="192" y="1200"/>
                <a:chExt cx="3907" cy="691"/>
              </a:xfrm>
            </p:grpSpPr>
            <p:pic>
              <p:nvPicPr>
                <p:cNvPr id="53304" name="Picture 19" descr="trace_one"/>
                <p:cNvPicPr>
                  <a:picLocks noChangeAspect="1" noChangeArrowheads="1"/>
                </p:cNvPicPr>
                <p:nvPr/>
              </p:nvPicPr>
              <p:blipFill>
                <a:blip r:embed="rId3">
                  <a:clrChange>
                    <a:clrFrom>
                      <a:srgbClr val="FFFFD6"/>
                    </a:clrFrom>
                    <a:clrTo>
                      <a:srgbClr val="FFFFD6">
                        <a:alpha val="0"/>
                      </a:srgbClr>
                    </a:clrTo>
                  </a:clrChange>
                </a:blip>
                <a:srcRect/>
                <a:stretch>
                  <a:fillRect/>
                </a:stretch>
              </p:blipFill>
              <p:spPr bwMode="auto">
                <a:xfrm>
                  <a:off x="192" y="1200"/>
                  <a:ext cx="691" cy="691"/>
                </a:xfrm>
                <a:prstGeom prst="rect">
                  <a:avLst/>
                </a:prstGeom>
                <a:noFill/>
                <a:ln w="9525">
                  <a:noFill/>
                  <a:miter lim="800000"/>
                  <a:headEnd/>
                  <a:tailEnd/>
                </a:ln>
              </p:spPr>
            </p:pic>
            <p:pic>
              <p:nvPicPr>
                <p:cNvPr id="53305" name="Picture 20" descr="tracel_four"/>
                <p:cNvPicPr>
                  <a:picLocks noChangeAspect="1" noChangeArrowheads="1"/>
                </p:cNvPicPr>
                <p:nvPr/>
              </p:nvPicPr>
              <p:blipFill>
                <a:blip r:embed="rId4">
                  <a:clrChange>
                    <a:clrFrom>
                      <a:srgbClr val="FFFFD6"/>
                    </a:clrFrom>
                    <a:clrTo>
                      <a:srgbClr val="FFFFD6">
                        <a:alpha val="0"/>
                      </a:srgbClr>
                    </a:clrTo>
                  </a:clrChange>
                </a:blip>
                <a:srcRect/>
                <a:stretch>
                  <a:fillRect/>
                </a:stretch>
              </p:blipFill>
              <p:spPr bwMode="auto">
                <a:xfrm>
                  <a:off x="1776" y="1200"/>
                  <a:ext cx="691" cy="691"/>
                </a:xfrm>
                <a:prstGeom prst="rect">
                  <a:avLst/>
                </a:prstGeom>
                <a:noFill/>
                <a:ln w="9525">
                  <a:noFill/>
                  <a:miter lim="800000"/>
                  <a:headEnd/>
                  <a:tailEnd/>
                </a:ln>
              </p:spPr>
            </p:pic>
            <p:pic>
              <p:nvPicPr>
                <p:cNvPr id="53306" name="Picture 21" descr="tracel_five_two"/>
                <p:cNvPicPr>
                  <a:picLocks noChangeAspect="1" noChangeArrowheads="1"/>
                </p:cNvPicPr>
                <p:nvPr/>
              </p:nvPicPr>
              <p:blipFill>
                <a:blip r:embed="rId5">
                  <a:clrChange>
                    <a:clrFrom>
                      <a:srgbClr val="FFFFD6"/>
                    </a:clrFrom>
                    <a:clrTo>
                      <a:srgbClr val="FFFFD6">
                        <a:alpha val="0"/>
                      </a:srgbClr>
                    </a:clrTo>
                  </a:clrChange>
                </a:blip>
                <a:srcRect/>
                <a:stretch>
                  <a:fillRect/>
                </a:stretch>
              </p:blipFill>
              <p:spPr bwMode="auto">
                <a:xfrm>
                  <a:off x="941" y="1200"/>
                  <a:ext cx="691" cy="691"/>
                </a:xfrm>
                <a:prstGeom prst="rect">
                  <a:avLst/>
                </a:prstGeom>
                <a:noFill/>
                <a:ln w="9525">
                  <a:noFill/>
                  <a:miter lim="800000"/>
                  <a:headEnd/>
                  <a:tailEnd/>
                </a:ln>
              </p:spPr>
            </p:pic>
            <p:pic>
              <p:nvPicPr>
                <p:cNvPr id="53307" name="Picture 22" descr="tracel_six"/>
                <p:cNvPicPr>
                  <a:picLocks noChangeAspect="1" noChangeArrowheads="1"/>
                </p:cNvPicPr>
                <p:nvPr/>
              </p:nvPicPr>
              <p:blipFill>
                <a:blip r:embed="rId6">
                  <a:clrChange>
                    <a:clrFrom>
                      <a:srgbClr val="FFFFD6"/>
                    </a:clrFrom>
                    <a:clrTo>
                      <a:srgbClr val="FFFFD6">
                        <a:alpha val="0"/>
                      </a:srgbClr>
                    </a:clrTo>
                  </a:clrChange>
                </a:blip>
                <a:srcRect/>
                <a:stretch>
                  <a:fillRect/>
                </a:stretch>
              </p:blipFill>
              <p:spPr bwMode="auto">
                <a:xfrm>
                  <a:off x="2592" y="1200"/>
                  <a:ext cx="691" cy="691"/>
                </a:xfrm>
                <a:prstGeom prst="rect">
                  <a:avLst/>
                </a:prstGeom>
                <a:noFill/>
                <a:ln w="9525">
                  <a:noFill/>
                  <a:miter lim="800000"/>
                  <a:headEnd/>
                  <a:tailEnd/>
                </a:ln>
              </p:spPr>
            </p:pic>
            <p:pic>
              <p:nvPicPr>
                <p:cNvPr id="53308" name="Picture 23" descr="tracel_nine"/>
                <p:cNvPicPr>
                  <a:picLocks noChangeAspect="1" noChangeArrowheads="1"/>
                </p:cNvPicPr>
                <p:nvPr/>
              </p:nvPicPr>
              <p:blipFill>
                <a:blip r:embed="rId7">
                  <a:clrChange>
                    <a:clrFrom>
                      <a:srgbClr val="FFFFD6"/>
                    </a:clrFrom>
                    <a:clrTo>
                      <a:srgbClr val="FFFFD6">
                        <a:alpha val="0"/>
                      </a:srgbClr>
                    </a:clrTo>
                  </a:clrChange>
                </a:blip>
                <a:srcRect/>
                <a:stretch>
                  <a:fillRect/>
                </a:stretch>
              </p:blipFill>
              <p:spPr bwMode="auto">
                <a:xfrm>
                  <a:off x="3408" y="1200"/>
                  <a:ext cx="691" cy="691"/>
                </a:xfrm>
                <a:prstGeom prst="rect">
                  <a:avLst/>
                </a:prstGeom>
                <a:noFill/>
                <a:ln w="9525">
                  <a:noFill/>
                  <a:miter lim="800000"/>
                  <a:headEnd/>
                  <a:tailEnd/>
                </a:ln>
              </p:spPr>
            </p:pic>
          </p:grpSp>
          <p:sp>
            <p:nvSpPr>
              <p:cNvPr id="53303" name="Text Box 24"/>
              <p:cNvSpPr txBox="1">
                <a:spLocks noChangeArrowheads="1"/>
              </p:cNvSpPr>
              <p:nvPr/>
            </p:nvSpPr>
            <p:spPr bwMode="auto">
              <a:xfrm>
                <a:off x="4412" y="1876"/>
                <a:ext cx="948" cy="279"/>
              </a:xfrm>
              <a:prstGeom prst="rect">
                <a:avLst/>
              </a:prstGeom>
              <a:noFill/>
              <a:ln w="12700">
                <a:noFill/>
                <a:miter lim="800000"/>
                <a:headEnd/>
                <a:tailEnd/>
              </a:ln>
            </p:spPr>
            <p:txBody>
              <a:bodyPr wrap="none" anchor="ctr">
                <a:prstTxWarp prst="textNoShape">
                  <a:avLst/>
                </a:prstTxWarp>
                <a:spAutoFit/>
              </a:bodyPr>
              <a:lstStyle/>
              <a:p>
                <a:r>
                  <a:rPr lang="en-US"/>
                  <a:t>PROTEOME</a:t>
                </a:r>
              </a:p>
            </p:txBody>
          </p:sp>
        </p:grpSp>
        <p:sp>
          <p:nvSpPr>
            <p:cNvPr id="53277" name="Line 25"/>
            <p:cNvSpPr>
              <a:spLocks noChangeShapeType="1"/>
            </p:cNvSpPr>
            <p:nvPr/>
          </p:nvSpPr>
          <p:spPr bwMode="auto">
            <a:xfrm>
              <a:off x="1152"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278" name="Line 26"/>
            <p:cNvSpPr>
              <a:spLocks noChangeShapeType="1"/>
            </p:cNvSpPr>
            <p:nvPr/>
          </p:nvSpPr>
          <p:spPr bwMode="auto">
            <a:xfrm flipH="1">
              <a:off x="528" y="1056"/>
              <a:ext cx="43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279" name="Line 27"/>
            <p:cNvSpPr>
              <a:spLocks noChangeShapeType="1"/>
            </p:cNvSpPr>
            <p:nvPr/>
          </p:nvSpPr>
          <p:spPr bwMode="auto">
            <a:xfrm>
              <a:off x="2112" y="1056"/>
              <a:ext cx="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280" name="Line 28"/>
            <p:cNvSpPr>
              <a:spLocks noChangeShapeType="1"/>
            </p:cNvSpPr>
            <p:nvPr/>
          </p:nvSpPr>
          <p:spPr bwMode="auto">
            <a:xfrm>
              <a:off x="2688" y="1056"/>
              <a:ext cx="24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53281" name="Line 29"/>
            <p:cNvSpPr>
              <a:spLocks noChangeShapeType="1"/>
            </p:cNvSpPr>
            <p:nvPr/>
          </p:nvSpPr>
          <p:spPr bwMode="auto">
            <a:xfrm flipH="1">
              <a:off x="3840"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nvGrpSpPr>
            <p:cNvPr id="53282" name="Group 30"/>
            <p:cNvGrpSpPr>
              <a:grpSpLocks/>
            </p:cNvGrpSpPr>
            <p:nvPr/>
          </p:nvGrpSpPr>
          <p:grpSpPr bwMode="auto">
            <a:xfrm>
              <a:off x="912" y="960"/>
              <a:ext cx="96" cy="96"/>
              <a:chOff x="576" y="1344"/>
              <a:chExt cx="336" cy="96"/>
            </a:xfrm>
          </p:grpSpPr>
          <p:sp>
            <p:nvSpPr>
              <p:cNvPr id="53299" name="Line 31"/>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300" name="Line 32"/>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301" name="Line 33"/>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53283" name="Group 34"/>
            <p:cNvGrpSpPr>
              <a:grpSpLocks/>
            </p:cNvGrpSpPr>
            <p:nvPr/>
          </p:nvGrpSpPr>
          <p:grpSpPr bwMode="auto">
            <a:xfrm>
              <a:off x="2592" y="960"/>
              <a:ext cx="192" cy="96"/>
              <a:chOff x="576" y="1344"/>
              <a:chExt cx="336" cy="96"/>
            </a:xfrm>
          </p:grpSpPr>
          <p:sp>
            <p:nvSpPr>
              <p:cNvPr id="53296" name="Line 35"/>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7" name="Line 36"/>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8" name="Line 37"/>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53284" name="Group 38"/>
            <p:cNvGrpSpPr>
              <a:grpSpLocks/>
            </p:cNvGrpSpPr>
            <p:nvPr/>
          </p:nvGrpSpPr>
          <p:grpSpPr bwMode="auto">
            <a:xfrm>
              <a:off x="1968" y="960"/>
              <a:ext cx="240" cy="96"/>
              <a:chOff x="576" y="1344"/>
              <a:chExt cx="336" cy="96"/>
            </a:xfrm>
          </p:grpSpPr>
          <p:sp>
            <p:nvSpPr>
              <p:cNvPr id="53293" name="Line 39"/>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4" name="Line 40"/>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5" name="Line 41"/>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53285" name="Group 42"/>
            <p:cNvGrpSpPr>
              <a:grpSpLocks/>
            </p:cNvGrpSpPr>
            <p:nvPr/>
          </p:nvGrpSpPr>
          <p:grpSpPr bwMode="auto">
            <a:xfrm>
              <a:off x="1104" y="960"/>
              <a:ext cx="144" cy="96"/>
              <a:chOff x="576" y="1344"/>
              <a:chExt cx="336" cy="96"/>
            </a:xfrm>
          </p:grpSpPr>
          <p:sp>
            <p:nvSpPr>
              <p:cNvPr id="53290" name="Line 43"/>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1" name="Line 44"/>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92" name="Line 45"/>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53286" name="Group 46"/>
            <p:cNvGrpSpPr>
              <a:grpSpLocks/>
            </p:cNvGrpSpPr>
            <p:nvPr/>
          </p:nvGrpSpPr>
          <p:grpSpPr bwMode="auto">
            <a:xfrm>
              <a:off x="3984" y="960"/>
              <a:ext cx="144" cy="96"/>
              <a:chOff x="576" y="1344"/>
              <a:chExt cx="336" cy="96"/>
            </a:xfrm>
          </p:grpSpPr>
          <p:sp>
            <p:nvSpPr>
              <p:cNvPr id="53287" name="Line 47"/>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88" name="Line 48"/>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3289" name="Line 49"/>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grpSp>
        <p:nvGrpSpPr>
          <p:cNvPr id="53257" name="Group 50"/>
          <p:cNvGrpSpPr>
            <a:grpSpLocks/>
          </p:cNvGrpSpPr>
          <p:nvPr/>
        </p:nvGrpSpPr>
        <p:grpSpPr bwMode="auto">
          <a:xfrm>
            <a:off x="0" y="22225"/>
            <a:ext cx="8358188" cy="1247775"/>
            <a:chOff x="0" y="17"/>
            <a:chExt cx="5265" cy="943"/>
          </a:xfrm>
        </p:grpSpPr>
        <p:sp>
          <p:nvSpPr>
            <p:cNvPr id="53269" name="Text Box 51"/>
            <p:cNvSpPr txBox="1">
              <a:spLocks noChangeArrowheads="1"/>
            </p:cNvSpPr>
            <p:nvPr/>
          </p:nvSpPr>
          <p:spPr bwMode="auto">
            <a:xfrm>
              <a:off x="4502" y="484"/>
              <a:ext cx="763" cy="279"/>
            </a:xfrm>
            <a:prstGeom prst="rect">
              <a:avLst/>
            </a:prstGeom>
            <a:noFill/>
            <a:ln w="12700">
              <a:noFill/>
              <a:miter lim="800000"/>
              <a:headEnd/>
              <a:tailEnd/>
            </a:ln>
          </p:spPr>
          <p:txBody>
            <a:bodyPr wrap="none" anchor="ctr">
              <a:prstTxWarp prst="textNoShape">
                <a:avLst/>
              </a:prstTxWarp>
              <a:spAutoFit/>
            </a:bodyPr>
            <a:lstStyle/>
            <a:p>
              <a:r>
                <a:rPr lang="en-US"/>
                <a:t>GENOME</a:t>
              </a:r>
            </a:p>
          </p:txBody>
        </p:sp>
        <p:graphicFrame>
          <p:nvGraphicFramePr>
            <p:cNvPr id="53250" name="Object 2"/>
            <p:cNvGraphicFramePr>
              <a:graphicFrameLocks noChangeAspect="1"/>
            </p:cNvGraphicFramePr>
            <p:nvPr/>
          </p:nvGraphicFramePr>
          <p:xfrm>
            <a:off x="384" y="756"/>
            <a:ext cx="3744" cy="204"/>
          </p:xfrm>
          <a:graphic>
            <a:graphicData uri="http://schemas.openxmlformats.org/presentationml/2006/ole">
              <mc:AlternateContent xmlns:mc="http://schemas.openxmlformats.org/markup-compatibility/2006">
                <mc:Choice xmlns:v="urn:schemas-microsoft-com:vml" Requires="v">
                  <p:oleObj spid="_x0000_s53330" name="Photo Editor Photo" r:id="rId8" imgW="7201905" imgH="323981" progId="">
                    <p:embed/>
                  </p:oleObj>
                </mc:Choice>
                <mc:Fallback>
                  <p:oleObj name="Photo Editor Photo" r:id="rId8" imgW="7201905" imgH="323981" progId="">
                    <p:embed/>
                    <p:pic>
                      <p:nvPicPr>
                        <p:cNvPr id="0" name="Picture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 y="756"/>
                          <a:ext cx="3744" cy="2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53251" name="Object 3"/>
            <p:cNvGraphicFramePr>
              <a:graphicFrameLocks noChangeAspect="1"/>
            </p:cNvGraphicFramePr>
            <p:nvPr/>
          </p:nvGraphicFramePr>
          <p:xfrm>
            <a:off x="23" y="17"/>
            <a:ext cx="553" cy="740"/>
          </p:xfrm>
          <a:graphic>
            <a:graphicData uri="http://schemas.openxmlformats.org/presentationml/2006/ole">
              <mc:AlternateContent xmlns:mc="http://schemas.openxmlformats.org/markup-compatibility/2006">
                <mc:Choice xmlns:v="urn:schemas-microsoft-com:vml" Requires="v">
                  <p:oleObj spid="_x0000_s53331" name="Photo Editor Photo" r:id="rId10" imgW="1209524" imgH="1619476" progId="">
                    <p:embed/>
                  </p:oleObj>
                </mc:Choice>
                <mc:Fallback>
                  <p:oleObj name="Photo Editor Photo" r:id="rId10" imgW="1209524" imgH="1619476" progId="">
                    <p:embed/>
                    <p:pic>
                      <p:nvPicPr>
                        <p:cNvPr id="0" name="Picture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 y="17"/>
                          <a:ext cx="553" cy="7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3270" name="Freeform 54"/>
            <p:cNvSpPr>
              <a:spLocks/>
            </p:cNvSpPr>
            <p:nvPr/>
          </p:nvSpPr>
          <p:spPr bwMode="auto">
            <a:xfrm>
              <a:off x="0" y="234"/>
              <a:ext cx="117" cy="165"/>
            </a:xfrm>
            <a:custGeom>
              <a:avLst/>
              <a:gdLst>
                <a:gd name="T0" fmla="*/ 3 w 117"/>
                <a:gd name="T1" fmla="*/ 0 h 165"/>
                <a:gd name="T2" fmla="*/ 57 w 117"/>
                <a:gd name="T3" fmla="*/ 54 h 165"/>
                <a:gd name="T4" fmla="*/ 84 w 117"/>
                <a:gd name="T5" fmla="*/ 75 h 165"/>
                <a:gd name="T6" fmla="*/ 117 w 117"/>
                <a:gd name="T7" fmla="*/ 105 h 165"/>
                <a:gd name="T8" fmla="*/ 72 w 117"/>
                <a:gd name="T9" fmla="*/ 156 h 165"/>
                <a:gd name="T10" fmla="*/ 36 w 117"/>
                <a:gd name="T11" fmla="*/ 126 h 165"/>
                <a:gd name="T12" fmla="*/ 21 w 117"/>
                <a:gd name="T13" fmla="*/ 99 h 165"/>
                <a:gd name="T14" fmla="*/ 3 w 117"/>
                <a:gd name="T15" fmla="*/ 54 h 165"/>
                <a:gd name="T16" fmla="*/ 6 w 117"/>
                <a:gd name="T17" fmla="*/ 36 h 165"/>
                <a:gd name="T18" fmla="*/ 0 w 117"/>
                <a:gd name="T19" fmla="*/ 18 h 165"/>
                <a:gd name="T20" fmla="*/ 3 w 117"/>
                <a:gd name="T21" fmla="*/ 0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165"/>
                <a:gd name="T35" fmla="*/ 117 w 11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165">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nvGrpSpPr>
            <p:cNvPr id="53271" name="Group 55"/>
            <p:cNvGrpSpPr>
              <a:grpSpLocks/>
            </p:cNvGrpSpPr>
            <p:nvPr/>
          </p:nvGrpSpPr>
          <p:grpSpPr bwMode="auto">
            <a:xfrm>
              <a:off x="2544" y="69"/>
              <a:ext cx="1572" cy="699"/>
              <a:chOff x="2544" y="69"/>
              <a:chExt cx="1572" cy="699"/>
            </a:xfrm>
          </p:grpSpPr>
          <p:graphicFrame>
            <p:nvGraphicFramePr>
              <p:cNvPr id="53253" name="Object 5"/>
              <p:cNvGraphicFramePr>
                <a:graphicFrameLocks noChangeAspect="1"/>
              </p:cNvGraphicFramePr>
              <p:nvPr/>
            </p:nvGraphicFramePr>
            <p:xfrm>
              <a:off x="2544" y="128"/>
              <a:ext cx="1572" cy="640"/>
            </p:xfrm>
            <a:graphic>
              <a:graphicData uri="http://schemas.openxmlformats.org/presentationml/2006/ole">
                <mc:AlternateContent xmlns:mc="http://schemas.openxmlformats.org/markup-compatibility/2006">
                  <mc:Choice xmlns:v="urn:schemas-microsoft-com:vml" Requires="v">
                    <p:oleObj spid="_x0000_s53332" name="Photo Editor Photo" r:id="rId12" imgW="2924583" imgH="1190476" progId="">
                      <p:embed/>
                    </p:oleObj>
                  </mc:Choice>
                  <mc:Fallback>
                    <p:oleObj name="Photo Editor Photo" r:id="rId12" imgW="2924583" imgH="1190476" progId="">
                      <p:embed/>
                      <p:pic>
                        <p:nvPicPr>
                          <p:cNvPr id="0" name="Picture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44" y="128"/>
                            <a:ext cx="1572" cy="6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3275" name="Rectangle 57"/>
              <p:cNvSpPr>
                <a:spLocks noChangeArrowheads="1"/>
              </p:cNvSpPr>
              <p:nvPr/>
            </p:nvSpPr>
            <p:spPr bwMode="auto">
              <a:xfrm>
                <a:off x="2688" y="69"/>
                <a:ext cx="1248" cy="96"/>
              </a:xfrm>
              <a:prstGeom prst="rect">
                <a:avLst/>
              </a:prstGeom>
              <a:solidFill>
                <a:schemeClr val="bg1"/>
              </a:solidFill>
              <a:ln w="12700">
                <a:noFill/>
                <a:miter lim="800000"/>
                <a:headEnd/>
                <a:tailEnd/>
              </a:ln>
            </p:spPr>
            <p:txBody>
              <a:bodyPr wrap="none" anchor="ctr">
                <a:prstTxWarp prst="textNoShape">
                  <a:avLst/>
                </a:prstTxWarp>
              </a:bodyPr>
              <a:lstStyle/>
              <a:p>
                <a:endParaRPr lang="hu-HU"/>
              </a:p>
            </p:txBody>
          </p:sp>
        </p:grpSp>
        <p:grpSp>
          <p:nvGrpSpPr>
            <p:cNvPr id="53272" name="Group 58"/>
            <p:cNvGrpSpPr>
              <a:grpSpLocks/>
            </p:cNvGrpSpPr>
            <p:nvPr/>
          </p:nvGrpSpPr>
          <p:grpSpPr bwMode="auto">
            <a:xfrm>
              <a:off x="1116" y="198"/>
              <a:ext cx="900" cy="378"/>
              <a:chOff x="1200" y="192"/>
              <a:chExt cx="900" cy="378"/>
            </a:xfrm>
          </p:grpSpPr>
          <p:graphicFrame>
            <p:nvGraphicFramePr>
              <p:cNvPr id="53252" name="Object 4"/>
              <p:cNvGraphicFramePr>
                <a:graphicFrameLocks noChangeAspect="1"/>
              </p:cNvGraphicFramePr>
              <p:nvPr/>
            </p:nvGraphicFramePr>
            <p:xfrm>
              <a:off x="1200" y="192"/>
              <a:ext cx="900" cy="348"/>
            </p:xfrm>
            <a:graphic>
              <a:graphicData uri="http://schemas.openxmlformats.org/presentationml/2006/ole">
                <mc:AlternateContent xmlns:mc="http://schemas.openxmlformats.org/markup-compatibility/2006">
                  <mc:Choice xmlns:v="urn:schemas-microsoft-com:vml" Requires="v">
                    <p:oleObj spid="_x0000_s53333" name="Photo Editor Photo" r:id="rId14" imgW="1428949" imgH="552527" progId="">
                      <p:embed/>
                    </p:oleObj>
                  </mc:Choice>
                  <mc:Fallback>
                    <p:oleObj name="Photo Editor Photo" r:id="rId14" imgW="1428949" imgH="552527" progId="">
                      <p:embed/>
                      <p:pic>
                        <p:nvPicPr>
                          <p:cNvPr id="0" name="Picture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00" y="192"/>
                            <a:ext cx="900" cy="34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3273" name="Freeform 60"/>
              <p:cNvSpPr>
                <a:spLocks/>
              </p:cNvSpPr>
              <p:nvPr/>
            </p:nvSpPr>
            <p:spPr bwMode="auto">
              <a:xfrm>
                <a:off x="1200" y="480"/>
                <a:ext cx="99" cy="69"/>
              </a:xfrm>
              <a:custGeom>
                <a:avLst/>
                <a:gdLst>
                  <a:gd name="T0" fmla="*/ 0 w 99"/>
                  <a:gd name="T1" fmla="*/ 0 h 69"/>
                  <a:gd name="T2" fmla="*/ 81 w 99"/>
                  <a:gd name="T3" fmla="*/ 27 h 69"/>
                  <a:gd name="T4" fmla="*/ 81 w 99"/>
                  <a:gd name="T5" fmla="*/ 57 h 69"/>
                  <a:gd name="T6" fmla="*/ 63 w 99"/>
                  <a:gd name="T7" fmla="*/ 69 h 69"/>
                  <a:gd name="T8" fmla="*/ 33 w 99"/>
                  <a:gd name="T9" fmla="*/ 66 h 69"/>
                  <a:gd name="T10" fmla="*/ 12 w 99"/>
                  <a:gd name="T11" fmla="*/ 39 h 69"/>
                  <a:gd name="T12" fmla="*/ 0 w 99"/>
                  <a:gd name="T13" fmla="*/ 0 h 69"/>
                  <a:gd name="T14" fmla="*/ 0 60000 65536"/>
                  <a:gd name="T15" fmla="*/ 0 60000 65536"/>
                  <a:gd name="T16" fmla="*/ 0 60000 65536"/>
                  <a:gd name="T17" fmla="*/ 0 60000 65536"/>
                  <a:gd name="T18" fmla="*/ 0 60000 65536"/>
                  <a:gd name="T19" fmla="*/ 0 60000 65536"/>
                  <a:gd name="T20" fmla="*/ 0 60000 65536"/>
                  <a:gd name="T21" fmla="*/ 0 w 99"/>
                  <a:gd name="T22" fmla="*/ 0 h 69"/>
                  <a:gd name="T23" fmla="*/ 99 w 99"/>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sp>
            <p:nvSpPr>
              <p:cNvPr id="53274" name="Freeform 61"/>
              <p:cNvSpPr>
                <a:spLocks/>
              </p:cNvSpPr>
              <p:nvPr/>
            </p:nvSpPr>
            <p:spPr bwMode="auto">
              <a:xfrm>
                <a:off x="1510" y="414"/>
                <a:ext cx="110" cy="156"/>
              </a:xfrm>
              <a:custGeom>
                <a:avLst/>
                <a:gdLst>
                  <a:gd name="T0" fmla="*/ 62 w 110"/>
                  <a:gd name="T1" fmla="*/ 0 h 156"/>
                  <a:gd name="T2" fmla="*/ 23 w 110"/>
                  <a:gd name="T3" fmla="*/ 45 h 156"/>
                  <a:gd name="T4" fmla="*/ 50 w 110"/>
                  <a:gd name="T5" fmla="*/ 156 h 156"/>
                  <a:gd name="T6" fmla="*/ 89 w 110"/>
                  <a:gd name="T7" fmla="*/ 150 h 156"/>
                  <a:gd name="T8" fmla="*/ 83 w 110"/>
                  <a:gd name="T9" fmla="*/ 72 h 156"/>
                  <a:gd name="T10" fmla="*/ 74 w 110"/>
                  <a:gd name="T11" fmla="*/ 27 h 156"/>
                  <a:gd name="T12" fmla="*/ 65 w 110"/>
                  <a:gd name="T13" fmla="*/ 9 h 156"/>
                  <a:gd name="T14" fmla="*/ 62 w 110"/>
                  <a:gd name="T15" fmla="*/ 0 h 156"/>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156"/>
                  <a:gd name="T26" fmla="*/ 110 w 110"/>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156">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grpSp>
      <p:grpSp>
        <p:nvGrpSpPr>
          <p:cNvPr id="53258" name="Group 62"/>
          <p:cNvGrpSpPr>
            <a:grpSpLocks/>
          </p:cNvGrpSpPr>
          <p:nvPr/>
        </p:nvGrpSpPr>
        <p:grpSpPr bwMode="auto">
          <a:xfrm>
            <a:off x="76200" y="3111500"/>
            <a:ext cx="8888413" cy="2570163"/>
            <a:chOff x="48" y="2352"/>
            <a:chExt cx="5599" cy="1943"/>
          </a:xfrm>
        </p:grpSpPr>
        <p:pic>
          <p:nvPicPr>
            <p:cNvPr id="53260" name="Picture 63" descr="Untitled"/>
            <p:cNvPicPr>
              <a:picLocks noChangeAspect="1" noChangeArrowheads="1"/>
            </p:cNvPicPr>
            <p:nvPr/>
          </p:nvPicPr>
          <p:blipFill>
            <a:blip r:embed="rId16">
              <a:clrChange>
                <a:clrFrom>
                  <a:srgbClr val="E8F2FC"/>
                </a:clrFrom>
                <a:clrTo>
                  <a:srgbClr val="E8F2FC">
                    <a:alpha val="0"/>
                  </a:srgbClr>
                </a:clrTo>
              </a:clrChange>
            </a:blip>
            <a:srcRect b="31305"/>
            <a:stretch>
              <a:fillRect/>
            </a:stretch>
          </p:blipFill>
          <p:spPr bwMode="auto">
            <a:xfrm>
              <a:off x="48" y="2976"/>
              <a:ext cx="4272" cy="1319"/>
            </a:xfrm>
            <a:prstGeom prst="rect">
              <a:avLst/>
            </a:prstGeom>
            <a:noFill/>
            <a:ln w="9525">
              <a:noFill/>
              <a:miter lim="800000"/>
              <a:headEnd/>
              <a:tailEnd/>
            </a:ln>
          </p:spPr>
        </p:pic>
        <p:sp>
          <p:nvSpPr>
            <p:cNvPr id="53261" name="Rectangle 64"/>
            <p:cNvSpPr>
              <a:spLocks noChangeArrowheads="1"/>
            </p:cNvSpPr>
            <p:nvPr/>
          </p:nvSpPr>
          <p:spPr bwMode="auto">
            <a:xfrm>
              <a:off x="1776" y="4128"/>
              <a:ext cx="816" cy="96"/>
            </a:xfrm>
            <a:prstGeom prst="rect">
              <a:avLst/>
            </a:prstGeom>
            <a:solidFill>
              <a:srgbClr val="CCFFFF"/>
            </a:solidFill>
            <a:ln w="12700">
              <a:solidFill>
                <a:schemeClr val="tx1"/>
              </a:solidFill>
              <a:miter lim="800000"/>
              <a:headEnd/>
              <a:tailEnd/>
            </a:ln>
          </p:spPr>
          <p:txBody>
            <a:bodyPr wrap="none" anchor="ctr">
              <a:prstTxWarp prst="textNoShape">
                <a:avLst/>
              </a:prstTxWarp>
            </a:bodyPr>
            <a:lstStyle/>
            <a:p>
              <a:r>
                <a:rPr lang="en-US" sz="1000"/>
                <a:t>Citrate Cycle</a:t>
              </a:r>
              <a:endParaRPr lang="en-US" sz="800"/>
            </a:p>
          </p:txBody>
        </p:sp>
        <p:sp>
          <p:nvSpPr>
            <p:cNvPr id="53262" name="Line 65"/>
            <p:cNvSpPr>
              <a:spLocks noChangeShapeType="1"/>
            </p:cNvSpPr>
            <p:nvPr/>
          </p:nvSpPr>
          <p:spPr bwMode="auto">
            <a:xfrm>
              <a:off x="624" y="2352"/>
              <a:ext cx="336" cy="148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3" name="Line 66"/>
            <p:cNvSpPr>
              <a:spLocks noChangeShapeType="1"/>
            </p:cNvSpPr>
            <p:nvPr/>
          </p:nvSpPr>
          <p:spPr bwMode="auto">
            <a:xfrm>
              <a:off x="1248" y="2352"/>
              <a:ext cx="192" cy="1104"/>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4" name="Line 67"/>
            <p:cNvSpPr>
              <a:spLocks noChangeShapeType="1"/>
            </p:cNvSpPr>
            <p:nvPr/>
          </p:nvSpPr>
          <p:spPr bwMode="auto">
            <a:xfrm flipH="1">
              <a:off x="2064" y="2352"/>
              <a:ext cx="0" cy="100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5" name="Line 68"/>
            <p:cNvSpPr>
              <a:spLocks noChangeShapeType="1"/>
            </p:cNvSpPr>
            <p:nvPr/>
          </p:nvSpPr>
          <p:spPr bwMode="auto">
            <a:xfrm flipH="1">
              <a:off x="2736" y="2352"/>
              <a:ext cx="240" cy="816"/>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6" name="Line 69"/>
            <p:cNvSpPr>
              <a:spLocks noChangeShapeType="1"/>
            </p:cNvSpPr>
            <p:nvPr/>
          </p:nvSpPr>
          <p:spPr bwMode="auto">
            <a:xfrm flipH="1">
              <a:off x="3312" y="2352"/>
              <a:ext cx="480" cy="1440"/>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53267" name="Text Box 70"/>
            <p:cNvSpPr txBox="1">
              <a:spLocks noChangeArrowheads="1"/>
            </p:cNvSpPr>
            <p:nvPr/>
          </p:nvSpPr>
          <p:spPr bwMode="auto">
            <a:xfrm>
              <a:off x="4346" y="3124"/>
              <a:ext cx="1059" cy="279"/>
            </a:xfrm>
            <a:prstGeom prst="rect">
              <a:avLst/>
            </a:prstGeom>
            <a:noFill/>
            <a:ln w="12700">
              <a:noFill/>
              <a:miter lim="800000"/>
              <a:headEnd/>
              <a:tailEnd/>
            </a:ln>
          </p:spPr>
          <p:txBody>
            <a:bodyPr wrap="none" anchor="ctr">
              <a:prstTxWarp prst="textNoShape">
                <a:avLst/>
              </a:prstTxWarp>
              <a:spAutoFit/>
            </a:bodyPr>
            <a:lstStyle/>
            <a:p>
              <a:r>
                <a:rPr lang="en-US"/>
                <a:t>METABOLISM</a:t>
              </a:r>
            </a:p>
          </p:txBody>
        </p:sp>
        <p:sp>
          <p:nvSpPr>
            <p:cNvPr id="53268" name="Text Box 71"/>
            <p:cNvSpPr txBox="1">
              <a:spLocks noChangeArrowheads="1"/>
            </p:cNvSpPr>
            <p:nvPr/>
          </p:nvSpPr>
          <p:spPr bwMode="auto">
            <a:xfrm>
              <a:off x="4464" y="3567"/>
              <a:ext cx="1183" cy="489"/>
            </a:xfrm>
            <a:prstGeom prst="rect">
              <a:avLst/>
            </a:prstGeom>
            <a:noFill/>
            <a:ln w="12700">
              <a:noFill/>
              <a:miter lim="800000"/>
              <a:headEnd/>
              <a:tailEnd/>
            </a:ln>
          </p:spPr>
          <p:txBody>
            <a:bodyPr anchor="ctr">
              <a:prstTxWarp prst="textNoShape">
                <a:avLst/>
              </a:prstTxWarp>
              <a:spAutoFit/>
            </a:bodyPr>
            <a:lstStyle/>
            <a:p>
              <a:r>
                <a:rPr lang="en-US"/>
                <a:t>Bio-chemical reactions</a:t>
              </a:r>
            </a:p>
          </p:txBody>
        </p:sp>
      </p:grpSp>
      <p:sp>
        <p:nvSpPr>
          <p:cNvPr id="53259" name="Rectangle 72"/>
          <p:cNvSpPr>
            <a:spLocks noGrp="1" noChangeArrowheads="1"/>
          </p:cNvSpPr>
          <p:nvPr>
            <p:ph type="title" idx="4294967295"/>
          </p:nvPr>
        </p:nvSpPr>
        <p:spPr>
          <a:xfrm>
            <a:off x="685800" y="-1016000"/>
            <a:ext cx="7772400" cy="952500"/>
          </a:xfrm>
        </p:spPr>
        <p:txBody>
          <a:bodyPr/>
          <a:lstStyle/>
          <a:p>
            <a:r>
              <a:rPr lang="en-US">
                <a:ea typeface="ＭＳ Ｐゴシック" pitchFamily="-111" charset="-128"/>
                <a:cs typeface="ＭＳ Ｐゴシック" pitchFamily="-111" charset="-128"/>
              </a:rPr>
              <a:t>Bio-Map</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4274" name="Group 2"/>
          <p:cNvGrpSpPr>
            <a:grpSpLocks/>
          </p:cNvGrpSpPr>
          <p:nvPr/>
        </p:nvGrpSpPr>
        <p:grpSpPr bwMode="auto">
          <a:xfrm>
            <a:off x="876300" y="2857500"/>
            <a:ext cx="8267700" cy="762000"/>
            <a:chOff x="552" y="2160"/>
            <a:chExt cx="5208" cy="576"/>
          </a:xfrm>
        </p:grpSpPr>
        <p:sp>
          <p:nvSpPr>
            <p:cNvPr id="54285" name="Freeform 3"/>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4286" name="Freeform 4"/>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4287" name="Line 5"/>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4288" name="Line 6"/>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4289" name="Line 7"/>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54290" name="Freeform 8"/>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54291" name="Text Box 9"/>
            <p:cNvSpPr txBox="1">
              <a:spLocks noChangeArrowheads="1"/>
            </p:cNvSpPr>
            <p:nvPr/>
          </p:nvSpPr>
          <p:spPr bwMode="auto">
            <a:xfrm>
              <a:off x="4332" y="2233"/>
              <a:ext cx="1428" cy="489"/>
            </a:xfrm>
            <a:prstGeom prst="rect">
              <a:avLst/>
            </a:prstGeom>
            <a:noFill/>
            <a:ln w="12700">
              <a:noFill/>
              <a:miter lim="800000"/>
              <a:headEnd/>
              <a:tailEnd/>
            </a:ln>
          </p:spPr>
          <p:txBody>
            <a:bodyPr anchor="ctr">
              <a:prstTxWarp prst="textNoShape">
                <a:avLst/>
              </a:prstTxWarp>
              <a:spAutoFit/>
            </a:bodyPr>
            <a:lstStyle/>
            <a:p>
              <a:r>
                <a:rPr lang="en-US">
                  <a:solidFill>
                    <a:srgbClr val="FF3300"/>
                  </a:solidFill>
                </a:rPr>
                <a:t>protein-protein interactions</a:t>
              </a:r>
              <a:endParaRPr lang="en-US">
                <a:solidFill>
                  <a:srgbClr val="66FF33"/>
                </a:solidFill>
              </a:endParaRPr>
            </a:p>
          </p:txBody>
        </p:sp>
      </p:grpSp>
      <p:grpSp>
        <p:nvGrpSpPr>
          <p:cNvPr id="54275" name="Group 10"/>
          <p:cNvGrpSpPr>
            <a:grpSpLocks/>
          </p:cNvGrpSpPr>
          <p:nvPr/>
        </p:nvGrpSpPr>
        <p:grpSpPr bwMode="auto">
          <a:xfrm>
            <a:off x="304800" y="2222500"/>
            <a:ext cx="8204200" cy="914400"/>
            <a:chOff x="192" y="1680"/>
            <a:chExt cx="5168" cy="691"/>
          </a:xfrm>
        </p:grpSpPr>
        <p:grpSp>
          <p:nvGrpSpPr>
            <p:cNvPr id="54278" name="Group 11"/>
            <p:cNvGrpSpPr>
              <a:grpSpLocks/>
            </p:cNvGrpSpPr>
            <p:nvPr/>
          </p:nvGrpSpPr>
          <p:grpSpPr bwMode="auto">
            <a:xfrm>
              <a:off x="192" y="1680"/>
              <a:ext cx="3907" cy="691"/>
              <a:chOff x="192" y="1200"/>
              <a:chExt cx="3907" cy="691"/>
            </a:xfrm>
          </p:grpSpPr>
          <p:pic>
            <p:nvPicPr>
              <p:cNvPr id="54280" name="Picture 12" descr="trace_one"/>
              <p:cNvPicPr>
                <a:picLocks noChangeAspect="1" noChangeArrowheads="1"/>
              </p:cNvPicPr>
              <p:nvPr/>
            </p:nvPicPr>
            <p:blipFill>
              <a:blip r:embed="rId2">
                <a:clrChange>
                  <a:clrFrom>
                    <a:srgbClr val="FFFFD6"/>
                  </a:clrFrom>
                  <a:clrTo>
                    <a:srgbClr val="FFFFD6">
                      <a:alpha val="0"/>
                    </a:srgbClr>
                  </a:clrTo>
                </a:clrChange>
              </a:blip>
              <a:srcRect/>
              <a:stretch>
                <a:fillRect/>
              </a:stretch>
            </p:blipFill>
            <p:spPr bwMode="auto">
              <a:xfrm>
                <a:off x="192" y="1200"/>
                <a:ext cx="691" cy="691"/>
              </a:xfrm>
              <a:prstGeom prst="rect">
                <a:avLst/>
              </a:prstGeom>
              <a:noFill/>
              <a:ln w="9525">
                <a:noFill/>
                <a:miter lim="800000"/>
                <a:headEnd/>
                <a:tailEnd/>
              </a:ln>
            </p:spPr>
          </p:pic>
          <p:pic>
            <p:nvPicPr>
              <p:cNvPr id="54281" name="Picture 13" descr="tracel_four"/>
              <p:cNvPicPr>
                <a:picLocks noChangeAspect="1" noChangeArrowheads="1"/>
              </p:cNvPicPr>
              <p:nvPr/>
            </p:nvPicPr>
            <p:blipFill>
              <a:blip r:embed="rId3">
                <a:clrChange>
                  <a:clrFrom>
                    <a:srgbClr val="FFFFD6"/>
                  </a:clrFrom>
                  <a:clrTo>
                    <a:srgbClr val="FFFFD6">
                      <a:alpha val="0"/>
                    </a:srgbClr>
                  </a:clrTo>
                </a:clrChange>
              </a:blip>
              <a:srcRect/>
              <a:stretch>
                <a:fillRect/>
              </a:stretch>
            </p:blipFill>
            <p:spPr bwMode="auto">
              <a:xfrm>
                <a:off x="1776" y="1200"/>
                <a:ext cx="691" cy="691"/>
              </a:xfrm>
              <a:prstGeom prst="rect">
                <a:avLst/>
              </a:prstGeom>
              <a:noFill/>
              <a:ln w="9525">
                <a:noFill/>
                <a:miter lim="800000"/>
                <a:headEnd/>
                <a:tailEnd/>
              </a:ln>
            </p:spPr>
          </p:pic>
          <p:pic>
            <p:nvPicPr>
              <p:cNvPr id="54282" name="Picture 14" descr="tracel_five_two"/>
              <p:cNvPicPr>
                <a:picLocks noChangeAspect="1" noChangeArrowheads="1"/>
              </p:cNvPicPr>
              <p:nvPr/>
            </p:nvPicPr>
            <p:blipFill>
              <a:blip r:embed="rId4">
                <a:clrChange>
                  <a:clrFrom>
                    <a:srgbClr val="FFFFD6"/>
                  </a:clrFrom>
                  <a:clrTo>
                    <a:srgbClr val="FFFFD6">
                      <a:alpha val="0"/>
                    </a:srgbClr>
                  </a:clrTo>
                </a:clrChange>
              </a:blip>
              <a:srcRect/>
              <a:stretch>
                <a:fillRect/>
              </a:stretch>
            </p:blipFill>
            <p:spPr bwMode="auto">
              <a:xfrm>
                <a:off x="941" y="1200"/>
                <a:ext cx="691" cy="691"/>
              </a:xfrm>
              <a:prstGeom prst="rect">
                <a:avLst/>
              </a:prstGeom>
              <a:noFill/>
              <a:ln w="9525">
                <a:noFill/>
                <a:miter lim="800000"/>
                <a:headEnd/>
                <a:tailEnd/>
              </a:ln>
            </p:spPr>
          </p:pic>
          <p:pic>
            <p:nvPicPr>
              <p:cNvPr id="54283" name="Picture 15" descr="tracel_six"/>
              <p:cNvPicPr>
                <a:picLocks noChangeAspect="1" noChangeArrowheads="1"/>
              </p:cNvPicPr>
              <p:nvPr/>
            </p:nvPicPr>
            <p:blipFill>
              <a:blip r:embed="rId5">
                <a:clrChange>
                  <a:clrFrom>
                    <a:srgbClr val="FFFFD6"/>
                  </a:clrFrom>
                  <a:clrTo>
                    <a:srgbClr val="FFFFD6">
                      <a:alpha val="0"/>
                    </a:srgbClr>
                  </a:clrTo>
                </a:clrChange>
              </a:blip>
              <a:srcRect/>
              <a:stretch>
                <a:fillRect/>
              </a:stretch>
            </p:blipFill>
            <p:spPr bwMode="auto">
              <a:xfrm>
                <a:off x="2592" y="1200"/>
                <a:ext cx="691" cy="691"/>
              </a:xfrm>
              <a:prstGeom prst="rect">
                <a:avLst/>
              </a:prstGeom>
              <a:noFill/>
              <a:ln w="9525">
                <a:noFill/>
                <a:miter lim="800000"/>
                <a:headEnd/>
                <a:tailEnd/>
              </a:ln>
            </p:spPr>
          </p:pic>
          <p:pic>
            <p:nvPicPr>
              <p:cNvPr id="54284" name="Picture 16" descr="tracel_nine"/>
              <p:cNvPicPr>
                <a:picLocks noChangeAspect="1" noChangeArrowheads="1"/>
              </p:cNvPicPr>
              <p:nvPr/>
            </p:nvPicPr>
            <p:blipFill>
              <a:blip r:embed="rId6">
                <a:clrChange>
                  <a:clrFrom>
                    <a:srgbClr val="FFFFD6"/>
                  </a:clrFrom>
                  <a:clrTo>
                    <a:srgbClr val="FFFFD6">
                      <a:alpha val="0"/>
                    </a:srgbClr>
                  </a:clrTo>
                </a:clrChange>
              </a:blip>
              <a:srcRect/>
              <a:stretch>
                <a:fillRect/>
              </a:stretch>
            </p:blipFill>
            <p:spPr bwMode="auto">
              <a:xfrm>
                <a:off x="3408" y="1200"/>
                <a:ext cx="691" cy="691"/>
              </a:xfrm>
              <a:prstGeom prst="rect">
                <a:avLst/>
              </a:prstGeom>
              <a:noFill/>
              <a:ln w="9525">
                <a:noFill/>
                <a:miter lim="800000"/>
                <a:headEnd/>
                <a:tailEnd/>
              </a:ln>
            </p:spPr>
          </p:pic>
        </p:grpSp>
        <p:sp>
          <p:nvSpPr>
            <p:cNvPr id="54279" name="Text Box 17"/>
            <p:cNvSpPr txBox="1">
              <a:spLocks noChangeArrowheads="1"/>
            </p:cNvSpPr>
            <p:nvPr/>
          </p:nvSpPr>
          <p:spPr bwMode="auto">
            <a:xfrm>
              <a:off x="4412" y="1876"/>
              <a:ext cx="948" cy="279"/>
            </a:xfrm>
            <a:prstGeom prst="rect">
              <a:avLst/>
            </a:prstGeom>
            <a:noFill/>
            <a:ln w="12700">
              <a:noFill/>
              <a:miter lim="800000"/>
              <a:headEnd/>
              <a:tailEnd/>
            </a:ln>
          </p:spPr>
          <p:txBody>
            <a:bodyPr wrap="none" anchor="ctr">
              <a:prstTxWarp prst="textNoShape">
                <a:avLst/>
              </a:prstTxWarp>
              <a:spAutoFit/>
            </a:bodyPr>
            <a:lstStyle/>
            <a:p>
              <a:r>
                <a:rPr lang="en-US"/>
                <a:t>PROTEOME</a:t>
              </a:r>
            </a:p>
          </p:txBody>
        </p:sp>
      </p:grpSp>
      <p:sp>
        <p:nvSpPr>
          <p:cNvPr id="54277"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METABOLIC NETWORK</a:t>
            </a:r>
          </a:p>
        </p:txBody>
      </p:sp>
      <p:sp>
        <p:nvSpPr>
          <p:cNvPr id="20"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2400" y="2032000"/>
            <a:ext cx="3657600" cy="2730500"/>
            <a:chOff x="2995" y="816"/>
            <a:chExt cx="2717" cy="2370"/>
          </a:xfrm>
        </p:grpSpPr>
        <p:graphicFrame>
          <p:nvGraphicFramePr>
            <p:cNvPr id="55299" name="Object 3"/>
            <p:cNvGraphicFramePr>
              <a:graphicFrameLocks noChangeAspect="1"/>
            </p:cNvGraphicFramePr>
            <p:nvPr/>
          </p:nvGraphicFramePr>
          <p:xfrm>
            <a:off x="3493" y="2736"/>
            <a:ext cx="1979" cy="450"/>
          </p:xfrm>
          <a:graphic>
            <a:graphicData uri="http://schemas.openxmlformats.org/presentationml/2006/ole">
              <mc:AlternateContent xmlns:mc="http://schemas.openxmlformats.org/markup-compatibility/2006">
                <mc:Choice xmlns:v="urn:schemas-microsoft-com:vml" Requires="v">
                  <p:oleObj spid="_x0000_s55361" name="Equation" r:id="rId3" imgW="1892160" imgH="431640" progId="Equation.3">
                    <p:embed/>
                  </p:oleObj>
                </mc:Choice>
                <mc:Fallback>
                  <p:oleObj name="Equation" r:id="rId3" imgW="1892160" imgH="431640" progId="Equation.3">
                    <p:embed/>
                    <p:pic>
                      <p:nvPicPr>
                        <p:cNvPr id="0"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 y="2736"/>
                          <a:ext cx="1979" cy="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0" name="Object 4"/>
            <p:cNvGraphicFramePr>
              <a:graphicFrameLocks noChangeAspect="1"/>
            </p:cNvGraphicFramePr>
            <p:nvPr/>
          </p:nvGraphicFramePr>
          <p:xfrm>
            <a:off x="2995" y="816"/>
            <a:ext cx="2717" cy="1649"/>
          </p:xfrm>
          <a:graphic>
            <a:graphicData uri="http://schemas.openxmlformats.org/presentationml/2006/ole">
              <mc:AlternateContent xmlns:mc="http://schemas.openxmlformats.org/markup-compatibility/2006">
                <mc:Choice xmlns:v="urn:schemas-microsoft-com:vml" Requires="v">
                  <p:oleObj spid="_x0000_s55362" name="Photo Editor Photo" r:id="rId5" imgW="5458587" imgH="6190476" progId="">
                    <p:embed/>
                  </p:oleObj>
                </mc:Choice>
                <mc:Fallback>
                  <p:oleObj name="Photo Editor Photo" r:id="rId5" imgW="5458587" imgH="6190476" progId="">
                    <p:embed/>
                    <p:pic>
                      <p:nvPicPr>
                        <p:cNvPr id="0" name="Picture 26"/>
                        <p:cNvPicPr>
                          <a:picLocks noChangeAspect="1" noChangeArrowheads="1"/>
                        </p:cNvPicPr>
                        <p:nvPr/>
                      </p:nvPicPr>
                      <p:blipFill>
                        <a:blip r:embed="rId6">
                          <a:extLst>
                            <a:ext uri="{28A0092B-C50C-407E-A947-70E740481C1C}">
                              <a14:useLocalDpi xmlns:a14="http://schemas.microsoft.com/office/drawing/2010/main" val="0"/>
                            </a:ext>
                          </a:extLst>
                        </a:blip>
                        <a:srcRect b="46529"/>
                        <a:stretch>
                          <a:fillRect/>
                        </a:stretch>
                      </p:blipFill>
                      <p:spPr bwMode="auto">
                        <a:xfrm>
                          <a:off x="2995" y="816"/>
                          <a:ext cx="2717" cy="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
        <p:nvSpPr>
          <p:cNvPr id="55302" name="Text Box 6"/>
          <p:cNvSpPr txBox="1">
            <a:spLocks noChangeArrowheads="1"/>
          </p:cNvSpPr>
          <p:nvPr/>
        </p:nvSpPr>
        <p:spPr bwMode="auto">
          <a:xfrm>
            <a:off x="593725" y="5349875"/>
            <a:ext cx="8756650" cy="400050"/>
          </a:xfrm>
          <a:prstGeom prst="rect">
            <a:avLst/>
          </a:prstGeom>
          <a:noFill/>
          <a:ln w="12700">
            <a:noFill/>
            <a:miter lim="800000"/>
            <a:headEnd/>
            <a:tailEnd/>
          </a:ln>
        </p:spPr>
        <p:txBody>
          <a:bodyPr wrap="none" anchor="ctr">
            <a:prstTxWarp prst="textNoShape">
              <a:avLst/>
            </a:prstTxWarp>
            <a:spAutoFit/>
          </a:bodyPr>
          <a:lstStyle/>
          <a:p>
            <a:r>
              <a:rPr lang="en-US" sz="2000"/>
              <a:t>H. Jeong, S.P. Mason, A.-L. Barabasi, Z.N. Oltvai, Nature 411, 41-42 (2001)</a:t>
            </a:r>
            <a:endParaRPr lang="en-US"/>
          </a:p>
        </p:txBody>
      </p:sp>
      <p:graphicFrame>
        <p:nvGraphicFramePr>
          <p:cNvPr id="388103" name="Object 2"/>
          <p:cNvGraphicFramePr>
            <a:graphicFrameLocks noChangeAspect="1"/>
          </p:cNvGraphicFramePr>
          <p:nvPr/>
        </p:nvGraphicFramePr>
        <p:xfrm>
          <a:off x="3886200" y="698500"/>
          <a:ext cx="5181600" cy="4298950"/>
        </p:xfrm>
        <a:graphic>
          <a:graphicData uri="http://schemas.openxmlformats.org/presentationml/2006/ole">
            <mc:AlternateContent xmlns:mc="http://schemas.openxmlformats.org/markup-compatibility/2006">
              <mc:Choice xmlns:v="urn:schemas-microsoft-com:vml" Requires="v">
                <p:oleObj spid="_x0000_s55363" name="Photo Editor Photo" r:id="rId7" imgW="6314286" imgH="6287378" progId="">
                  <p:embed/>
                </p:oleObj>
              </mc:Choice>
              <mc:Fallback>
                <p:oleObj name="Photo Editor Photo" r:id="rId7" imgW="6314286" imgH="6287378" progId="">
                  <p:embed/>
                  <p:pic>
                    <p:nvPicPr>
                      <p:cNvPr id="0" name="Picture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698500"/>
                        <a:ext cx="51816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5303" name="Rectangle 8"/>
          <p:cNvSpPr>
            <a:spLocks noGrp="1" noChangeArrowheads="1"/>
          </p:cNvSpPr>
          <p:nvPr>
            <p:ph type="title" idx="4294967295"/>
          </p:nvPr>
        </p:nvSpPr>
        <p:spPr>
          <a:xfrm>
            <a:off x="685800" y="-1143000"/>
            <a:ext cx="7772400" cy="952500"/>
          </a:xfrm>
        </p:spPr>
        <p:txBody>
          <a:bodyPr/>
          <a:lstStyle/>
          <a:p>
            <a:r>
              <a:rPr lang="en-US">
                <a:ea typeface="ＭＳ Ｐゴシック" pitchFamily="-111" charset="-128"/>
                <a:cs typeface="ＭＳ Ｐゴシック" pitchFamily="-111" charset="-128"/>
              </a:rPr>
              <a:t>Prot P(k)</a:t>
            </a:r>
          </a:p>
        </p:txBody>
      </p:sp>
      <p:sp>
        <p:nvSpPr>
          <p:cNvPr id="55304" name="Text Box 9"/>
          <p:cNvSpPr txBox="1">
            <a:spLocks noChangeAspect="1" noChangeArrowheads="1"/>
          </p:cNvSpPr>
          <p:nvPr/>
        </p:nvSpPr>
        <p:spPr bwMode="auto">
          <a:xfrm>
            <a:off x="0" y="952500"/>
            <a:ext cx="4876800" cy="538163"/>
          </a:xfrm>
          <a:prstGeom prst="rect">
            <a:avLst/>
          </a:prstGeom>
          <a:noFill/>
          <a:ln w="9525">
            <a:noFill/>
            <a:miter lim="800000"/>
            <a:headEnd/>
            <a:tailEnd/>
          </a:ln>
        </p:spPr>
        <p:txBody>
          <a:bodyPr>
            <a:prstTxWarp prst="textNoShape">
              <a:avLst/>
            </a:prstTxWarp>
            <a:spAutoFit/>
          </a:bodyPr>
          <a:lstStyle/>
          <a:p>
            <a:pPr>
              <a:lnSpc>
                <a:spcPct val="70000"/>
              </a:lnSpc>
            </a:pPr>
            <a:r>
              <a:rPr lang="en-US" sz="2000" u="sng">
                <a:solidFill>
                  <a:srgbClr val="0000FF"/>
                </a:solidFill>
              </a:rPr>
              <a:t>Nodes</a:t>
            </a:r>
            <a:r>
              <a:rPr lang="en-US" sz="2000"/>
              <a:t>: </a:t>
            </a:r>
            <a:r>
              <a:rPr lang="en-US"/>
              <a:t>proteins                         </a:t>
            </a:r>
          </a:p>
          <a:p>
            <a:pPr>
              <a:lnSpc>
                <a:spcPct val="70000"/>
              </a:lnSpc>
            </a:pPr>
            <a:r>
              <a:rPr lang="en-US" sz="2000" u="sng">
                <a:solidFill>
                  <a:srgbClr val="008000"/>
                </a:solidFill>
              </a:rPr>
              <a:t>Links</a:t>
            </a:r>
            <a:r>
              <a:rPr lang="en-US" sz="2000"/>
              <a:t>: </a:t>
            </a:r>
            <a:r>
              <a:rPr lang="en-US"/>
              <a:t>physical interactions-binding </a:t>
            </a:r>
            <a:endParaRPr lang="en-US" sz="2000"/>
          </a:p>
        </p:txBody>
      </p:sp>
      <p:sp>
        <p:nvSpPr>
          <p:cNvPr id="55305"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TOPOLOGY OF THE PROTEIN NETWORK</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88103"/>
                                        </p:tgtEl>
                                        <p:attrNameLst>
                                          <p:attrName>style.visibility</p:attrName>
                                        </p:attrNameLst>
                                      </p:cBhvr>
                                      <p:to>
                                        <p:strVal val="visible"/>
                                      </p:to>
                                    </p:set>
                                    <p:anim calcmode="lin" valueType="num">
                                      <p:cBhvr>
                                        <p:cTn id="7" dur="500" fill="hold"/>
                                        <p:tgtEl>
                                          <p:spTgt spid="388103"/>
                                        </p:tgtEl>
                                        <p:attrNameLst>
                                          <p:attrName>ppt_w</p:attrName>
                                        </p:attrNameLst>
                                      </p:cBhvr>
                                      <p:tavLst>
                                        <p:tav tm="0">
                                          <p:val>
                                            <p:fltVal val="0"/>
                                          </p:val>
                                        </p:tav>
                                        <p:tav tm="100000">
                                          <p:val>
                                            <p:strVal val="#ppt_w"/>
                                          </p:val>
                                        </p:tav>
                                      </p:tavLst>
                                    </p:anim>
                                    <p:anim calcmode="lin" valueType="num">
                                      <p:cBhvr>
                                        <p:cTn id="8" dur="500" fill="hold"/>
                                        <p:tgtEl>
                                          <p:spTgt spid="38810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1066800" y="3746500"/>
            <a:ext cx="2819400" cy="1495425"/>
          </a:xfrm>
          <a:prstGeom prst="rect">
            <a:avLst/>
          </a:prstGeom>
          <a:noFill/>
          <a:ln w="12700">
            <a:noFill/>
            <a:miter lim="800000"/>
            <a:headEnd/>
            <a:tailEnd/>
          </a:ln>
        </p:spPr>
      </p:pic>
      <p:pic>
        <p:nvPicPr>
          <p:cNvPr id="56323" name="Picture 3" descr="map_full"/>
          <p:cNvPicPr>
            <a:picLocks noChangeAspect="1" noChangeArrowheads="1"/>
          </p:cNvPicPr>
          <p:nvPr/>
        </p:nvPicPr>
        <p:blipFill>
          <a:blip r:embed="rId3"/>
          <a:srcRect/>
          <a:stretch>
            <a:fillRect/>
          </a:stretch>
        </p:blipFill>
        <p:spPr bwMode="auto">
          <a:xfrm>
            <a:off x="228600" y="203200"/>
            <a:ext cx="4724400" cy="3606800"/>
          </a:xfrm>
          <a:prstGeom prst="rect">
            <a:avLst/>
          </a:prstGeom>
          <a:noFill/>
          <a:ln w="9525">
            <a:noFill/>
            <a:miter lim="800000"/>
            <a:headEnd/>
            <a:tailEnd/>
          </a:ln>
        </p:spPr>
      </p:pic>
      <p:sp>
        <p:nvSpPr>
          <p:cNvPr id="56324" name="Text Box 4"/>
          <p:cNvSpPr txBox="1">
            <a:spLocks noChangeArrowheads="1"/>
          </p:cNvSpPr>
          <p:nvPr/>
        </p:nvSpPr>
        <p:spPr bwMode="auto">
          <a:xfrm>
            <a:off x="0" y="0"/>
            <a:ext cx="1368425" cy="369888"/>
          </a:xfrm>
          <a:prstGeom prst="rect">
            <a:avLst/>
          </a:prstGeom>
          <a:noFill/>
          <a:ln w="12700">
            <a:noFill/>
            <a:miter lim="800000"/>
            <a:headEnd/>
            <a:tailEnd/>
          </a:ln>
        </p:spPr>
        <p:txBody>
          <a:bodyPr wrap="none">
            <a:prstTxWarp prst="textNoShape">
              <a:avLst/>
            </a:prstTxWarp>
            <a:spAutoFit/>
          </a:bodyPr>
          <a:lstStyle/>
          <a:p>
            <a:r>
              <a:rPr lang="en-US" i="1">
                <a:solidFill>
                  <a:srgbClr val="CC0000"/>
                </a:solidFill>
              </a:rPr>
              <a:t>C. Elegans</a:t>
            </a:r>
          </a:p>
        </p:txBody>
      </p:sp>
      <p:sp>
        <p:nvSpPr>
          <p:cNvPr id="56325" name="Text Box 5"/>
          <p:cNvSpPr txBox="1">
            <a:spLocks noChangeArrowheads="1"/>
          </p:cNvSpPr>
          <p:nvPr/>
        </p:nvSpPr>
        <p:spPr bwMode="auto">
          <a:xfrm>
            <a:off x="1265238" y="5334000"/>
            <a:ext cx="2392362" cy="369888"/>
          </a:xfrm>
          <a:prstGeom prst="rect">
            <a:avLst/>
          </a:prstGeom>
          <a:noFill/>
          <a:ln w="12700">
            <a:noFill/>
            <a:miter lim="800000"/>
            <a:headEnd/>
            <a:tailEnd/>
          </a:ln>
        </p:spPr>
        <p:txBody>
          <a:bodyPr wrap="none">
            <a:prstTxWarp prst="textNoShape">
              <a:avLst/>
            </a:prstTxWarp>
            <a:spAutoFit/>
          </a:bodyPr>
          <a:lstStyle/>
          <a:p>
            <a:r>
              <a:rPr lang="en-US"/>
              <a:t>Li </a:t>
            </a:r>
            <a:r>
              <a:rPr lang="en-US" i="1"/>
              <a:t>et al.</a:t>
            </a:r>
            <a:r>
              <a:rPr lang="en-US"/>
              <a:t> Science 2004</a:t>
            </a:r>
          </a:p>
        </p:txBody>
      </p:sp>
      <p:grpSp>
        <p:nvGrpSpPr>
          <p:cNvPr id="2" name="Group 6"/>
          <p:cNvGrpSpPr>
            <a:grpSpLocks/>
          </p:cNvGrpSpPr>
          <p:nvPr/>
        </p:nvGrpSpPr>
        <p:grpSpPr bwMode="auto">
          <a:xfrm>
            <a:off x="4638675" y="0"/>
            <a:ext cx="4581525" cy="5703888"/>
            <a:chOff x="2922" y="0"/>
            <a:chExt cx="2886" cy="4311"/>
          </a:xfrm>
        </p:grpSpPr>
        <p:pic>
          <p:nvPicPr>
            <p:cNvPr id="56327" name="Picture 7"/>
            <p:cNvPicPr>
              <a:picLocks noChangeAspect="1" noChangeArrowheads="1"/>
            </p:cNvPicPr>
            <p:nvPr/>
          </p:nvPicPr>
          <p:blipFill>
            <a:blip r:embed="rId4"/>
            <a:srcRect/>
            <a:stretch>
              <a:fillRect/>
            </a:stretch>
          </p:blipFill>
          <p:spPr bwMode="auto">
            <a:xfrm>
              <a:off x="3648" y="2880"/>
              <a:ext cx="1680" cy="1056"/>
            </a:xfrm>
            <a:prstGeom prst="rect">
              <a:avLst/>
            </a:prstGeom>
            <a:noFill/>
            <a:ln w="12700">
              <a:noFill/>
              <a:miter lim="800000"/>
              <a:headEnd/>
              <a:tailEnd/>
            </a:ln>
          </p:spPr>
        </p:pic>
        <p:pic>
          <p:nvPicPr>
            <p:cNvPr id="56328" name="Picture 8"/>
            <p:cNvPicPr>
              <a:picLocks noChangeAspect="1" noChangeArrowheads="1"/>
            </p:cNvPicPr>
            <p:nvPr/>
          </p:nvPicPr>
          <p:blipFill>
            <a:blip r:embed="rId5"/>
            <a:srcRect/>
            <a:stretch>
              <a:fillRect/>
            </a:stretch>
          </p:blipFill>
          <p:spPr bwMode="auto">
            <a:xfrm>
              <a:off x="3168" y="146"/>
              <a:ext cx="2640" cy="2608"/>
            </a:xfrm>
            <a:prstGeom prst="rect">
              <a:avLst/>
            </a:prstGeom>
            <a:noFill/>
            <a:ln w="12700">
              <a:noFill/>
              <a:miter lim="800000"/>
              <a:headEnd/>
              <a:tailEnd/>
            </a:ln>
          </p:spPr>
        </p:pic>
        <p:sp>
          <p:nvSpPr>
            <p:cNvPr id="56329" name="Text Box 9"/>
            <p:cNvSpPr txBox="1">
              <a:spLocks noChangeArrowheads="1"/>
            </p:cNvSpPr>
            <p:nvPr/>
          </p:nvSpPr>
          <p:spPr bwMode="auto">
            <a:xfrm>
              <a:off x="2922" y="0"/>
              <a:ext cx="1048" cy="279"/>
            </a:xfrm>
            <a:prstGeom prst="rect">
              <a:avLst/>
            </a:prstGeom>
            <a:noFill/>
            <a:ln w="12700">
              <a:noFill/>
              <a:miter lim="800000"/>
              <a:headEnd/>
              <a:tailEnd/>
            </a:ln>
          </p:spPr>
          <p:txBody>
            <a:bodyPr wrap="none">
              <a:prstTxWarp prst="textNoShape">
                <a:avLst/>
              </a:prstTxWarp>
              <a:spAutoFit/>
            </a:bodyPr>
            <a:lstStyle/>
            <a:p>
              <a:r>
                <a:rPr lang="en-US" i="1">
                  <a:solidFill>
                    <a:srgbClr val="CC0000"/>
                  </a:solidFill>
                </a:rPr>
                <a:t>Drosophila M.</a:t>
              </a:r>
            </a:p>
          </p:txBody>
        </p:sp>
        <p:sp>
          <p:nvSpPr>
            <p:cNvPr id="56330" name="Text Box 10"/>
            <p:cNvSpPr txBox="1">
              <a:spLocks noChangeArrowheads="1"/>
            </p:cNvSpPr>
            <p:nvPr/>
          </p:nvSpPr>
          <p:spPr bwMode="auto">
            <a:xfrm>
              <a:off x="3668" y="4032"/>
              <a:ext cx="1660" cy="279"/>
            </a:xfrm>
            <a:prstGeom prst="rect">
              <a:avLst/>
            </a:prstGeom>
            <a:noFill/>
            <a:ln w="12700">
              <a:noFill/>
              <a:miter lim="800000"/>
              <a:headEnd/>
              <a:tailEnd/>
            </a:ln>
          </p:spPr>
          <p:txBody>
            <a:bodyPr wrap="none">
              <a:prstTxWarp prst="textNoShape">
                <a:avLst/>
              </a:prstTxWarp>
              <a:spAutoFit/>
            </a:bodyPr>
            <a:lstStyle/>
            <a:p>
              <a:r>
                <a:rPr lang="en-US"/>
                <a:t>Giot </a:t>
              </a:r>
              <a:r>
                <a:rPr lang="en-US" i="1"/>
                <a:t>et al.</a:t>
              </a:r>
              <a:r>
                <a:rPr lang="en-US"/>
                <a:t> Science 2003</a:t>
              </a:r>
            </a:p>
          </p:txBody>
        </p:sp>
      </p:gr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Power laws and scale-free networks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l="10606"/>
          <a:stretch>
            <a:fillRect/>
          </a:stretch>
        </p:blipFill>
        <p:spPr bwMode="auto">
          <a:xfrm rot="-2866">
            <a:off x="-120650" y="976313"/>
            <a:ext cx="4845050" cy="3786187"/>
          </a:xfrm>
          <a:prstGeom prst="rect">
            <a:avLst/>
          </a:prstGeom>
          <a:noFill/>
          <a:ln w="9525">
            <a:noFill/>
            <a:miter lim="800000"/>
            <a:headEnd/>
            <a:tailEnd/>
          </a:ln>
        </p:spPr>
      </p:pic>
      <p:sp>
        <p:nvSpPr>
          <p:cNvPr id="57347" name="Text Box 3"/>
          <p:cNvSpPr txBox="1">
            <a:spLocks noChangeArrowheads="1"/>
          </p:cNvSpPr>
          <p:nvPr/>
        </p:nvSpPr>
        <p:spPr bwMode="auto">
          <a:xfrm>
            <a:off x="4487863" y="889000"/>
            <a:ext cx="4732337" cy="687388"/>
          </a:xfrm>
          <a:prstGeom prst="rect">
            <a:avLst/>
          </a:prstGeom>
          <a:noFill/>
          <a:ln w="9525">
            <a:noFill/>
            <a:miter lim="800000"/>
            <a:headEnd/>
            <a:tailEnd/>
          </a:ln>
        </p:spPr>
        <p:txBody>
          <a:bodyPr>
            <a:prstTxWarp prst="textNoShape">
              <a:avLst/>
            </a:prstTxWarp>
            <a:spAutoFit/>
          </a:bodyPr>
          <a:lstStyle/>
          <a:p>
            <a:pPr>
              <a:lnSpc>
                <a:spcPct val="70000"/>
              </a:lnSpc>
            </a:pPr>
            <a:r>
              <a:rPr lang="en-US">
                <a:solidFill>
                  <a:srgbClr val="FF1221"/>
                </a:solidFill>
              </a:rPr>
              <a:t>2,800 Y2H interactions</a:t>
            </a:r>
          </a:p>
          <a:p>
            <a:pPr>
              <a:lnSpc>
                <a:spcPct val="70000"/>
              </a:lnSpc>
            </a:pPr>
            <a:r>
              <a:rPr lang="en-US">
                <a:solidFill>
                  <a:srgbClr val="1B1AFF"/>
                </a:solidFill>
              </a:rPr>
              <a:t>4,100 binary LC interactions</a:t>
            </a:r>
          </a:p>
          <a:p>
            <a:pPr>
              <a:lnSpc>
                <a:spcPct val="70000"/>
              </a:lnSpc>
            </a:pPr>
            <a:r>
              <a:rPr lang="en-US">
                <a:solidFill>
                  <a:srgbClr val="1B1AFF"/>
                </a:solidFill>
              </a:rPr>
              <a:t>(HPRD, MINT, BIND, DIP, MIPS)</a:t>
            </a:r>
          </a:p>
        </p:txBody>
      </p:sp>
      <p:sp>
        <p:nvSpPr>
          <p:cNvPr id="57348" name="Text Box 5"/>
          <p:cNvSpPr txBox="1">
            <a:spLocks noChangeArrowheads="1"/>
          </p:cNvSpPr>
          <p:nvPr/>
        </p:nvSpPr>
        <p:spPr bwMode="auto">
          <a:xfrm>
            <a:off x="339725" y="1028700"/>
            <a:ext cx="1009650" cy="368300"/>
          </a:xfrm>
          <a:prstGeom prst="rect">
            <a:avLst/>
          </a:prstGeom>
          <a:solidFill>
            <a:schemeClr val="bg1"/>
          </a:solidFill>
          <a:ln w="9525">
            <a:noFill/>
            <a:miter lim="800000"/>
            <a:headEnd/>
            <a:tailEnd/>
          </a:ln>
        </p:spPr>
        <p:txBody>
          <a:bodyPr>
            <a:prstTxWarp prst="textNoShape">
              <a:avLst/>
            </a:prstTxWarp>
            <a:spAutoFit/>
          </a:bodyPr>
          <a:lstStyle/>
          <a:p>
            <a:endParaRPr lang="hu-HU">
              <a:latin typeface="Comic Sans MS" pitchFamily="-111" charset="0"/>
            </a:endParaRPr>
          </a:p>
        </p:txBody>
      </p:sp>
      <p:pic>
        <p:nvPicPr>
          <p:cNvPr id="57349" name="Picture 6"/>
          <p:cNvPicPr>
            <a:picLocks noChangeAspect="1" noChangeArrowheads="1"/>
          </p:cNvPicPr>
          <p:nvPr/>
        </p:nvPicPr>
        <p:blipFill>
          <a:blip r:embed="rId3"/>
          <a:srcRect t="23117"/>
          <a:stretch>
            <a:fillRect/>
          </a:stretch>
        </p:blipFill>
        <p:spPr bwMode="auto">
          <a:xfrm>
            <a:off x="4648200" y="1714500"/>
            <a:ext cx="4191000" cy="2874963"/>
          </a:xfrm>
          <a:prstGeom prst="rect">
            <a:avLst/>
          </a:prstGeom>
          <a:noFill/>
          <a:ln w="9525">
            <a:noFill/>
            <a:miter lim="800000"/>
            <a:headEnd/>
            <a:tailEnd/>
          </a:ln>
        </p:spPr>
      </p:pic>
      <p:sp>
        <p:nvSpPr>
          <p:cNvPr id="57350" name="Text Box 7"/>
          <p:cNvSpPr txBox="1">
            <a:spLocks noChangeArrowheads="1"/>
          </p:cNvSpPr>
          <p:nvPr/>
        </p:nvSpPr>
        <p:spPr bwMode="auto">
          <a:xfrm>
            <a:off x="1143000" y="5334000"/>
            <a:ext cx="4932363" cy="369888"/>
          </a:xfrm>
          <a:prstGeom prst="rect">
            <a:avLst/>
          </a:prstGeom>
          <a:noFill/>
          <a:ln w="12700">
            <a:noFill/>
            <a:miter lim="800000"/>
            <a:headEnd/>
            <a:tailEnd/>
          </a:ln>
        </p:spPr>
        <p:txBody>
          <a:bodyPr wrap="none">
            <a:prstTxWarp prst="textNoShape">
              <a:avLst/>
            </a:prstTxWarp>
            <a:spAutoFit/>
          </a:bodyPr>
          <a:lstStyle/>
          <a:p>
            <a:r>
              <a:rPr lang="en-US"/>
              <a:t>Rual </a:t>
            </a:r>
            <a:r>
              <a:rPr lang="en-US" i="1"/>
              <a:t>et al.</a:t>
            </a:r>
            <a:r>
              <a:rPr lang="en-US"/>
              <a:t> Nature 2005; Stelze </a:t>
            </a:r>
            <a:r>
              <a:rPr lang="en-US" i="1"/>
              <a:t>et al.</a:t>
            </a:r>
            <a:r>
              <a:rPr lang="en-US"/>
              <a:t> Cell 2005</a:t>
            </a:r>
          </a:p>
        </p:txBody>
      </p:sp>
      <p:sp>
        <p:nvSpPr>
          <p:cNvPr id="5735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HUMAN INGTERACTION NETWORK</a:t>
            </a:r>
          </a:p>
        </p:txBody>
      </p:sp>
      <p:sp>
        <p:nvSpPr>
          <p:cNvPr id="8"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e_1_poster"/>
          <p:cNvPicPr>
            <a:picLocks noChangeAspect="1" noChangeArrowheads="1"/>
          </p:cNvPicPr>
          <p:nvPr/>
        </p:nvPicPr>
        <p:blipFill>
          <a:blip r:embed="rId2">
            <a:lum bright="50000" contrast="-50000"/>
          </a:blip>
          <a:srcRect/>
          <a:stretch>
            <a:fillRect/>
          </a:stretch>
        </p:blipFill>
        <p:spPr bwMode="auto">
          <a:xfrm>
            <a:off x="0" y="0"/>
            <a:ext cx="9144000" cy="5715000"/>
          </a:xfrm>
          <a:prstGeom prst="rect">
            <a:avLst/>
          </a:prstGeom>
          <a:noFill/>
          <a:ln w="9525">
            <a:noFill/>
            <a:miter lim="800000"/>
            <a:headEnd/>
            <a:tailEnd/>
          </a:ln>
        </p:spPr>
      </p:pic>
      <p:sp>
        <p:nvSpPr>
          <p:cNvPr id="58371" name="Text Box 4"/>
          <p:cNvSpPr txBox="1">
            <a:spLocks noChangeArrowheads="1"/>
          </p:cNvSpPr>
          <p:nvPr/>
        </p:nvSpPr>
        <p:spPr bwMode="auto">
          <a:xfrm>
            <a:off x="279400" y="623888"/>
            <a:ext cx="2590800" cy="584200"/>
          </a:xfrm>
          <a:prstGeom prst="rect">
            <a:avLst/>
          </a:prstGeom>
          <a:noFill/>
          <a:ln w="9525">
            <a:noFill/>
            <a:miter lim="800000"/>
            <a:headEnd/>
            <a:tailEnd/>
          </a:ln>
        </p:spPr>
        <p:txBody>
          <a:bodyPr lIns="91407" tIns="45704" rIns="91407" bIns="45704">
            <a:prstTxWarp prst="textNoShape">
              <a:avLst/>
            </a:prstTxWarp>
            <a:spAutoFit/>
          </a:bodyPr>
          <a:lstStyle/>
          <a:p>
            <a:r>
              <a:rPr lang="en-US" sz="1600" b="1">
                <a:solidFill>
                  <a:srgbClr val="FF0000"/>
                </a:solidFill>
                <a:latin typeface="Helvetica" pitchFamily="-111" charset="0"/>
                <a:ea typeface="Helvetica" pitchFamily="-111" charset="0"/>
                <a:cs typeface="Helvetica" pitchFamily="-111" charset="0"/>
              </a:rPr>
              <a:t>Nodes</a:t>
            </a:r>
            <a:r>
              <a:rPr lang="en-US" sz="1600">
                <a:latin typeface="Helvetica" pitchFamily="-111" charset="0"/>
                <a:ea typeface="Helvetica" pitchFamily="-111" charset="0"/>
                <a:cs typeface="Helvetica" pitchFamily="-111" charset="0"/>
              </a:rPr>
              <a:t>: actors    </a:t>
            </a:r>
            <a:r>
              <a:rPr lang="en-US" sz="1600" u="sng">
                <a:solidFill>
                  <a:srgbClr val="FF0000"/>
                </a:solidFill>
                <a:latin typeface="Helvetica" pitchFamily="-111" charset="0"/>
                <a:ea typeface="Helvetica" pitchFamily="-111" charset="0"/>
                <a:cs typeface="Helvetica" pitchFamily="-111" charset="0"/>
              </a:rPr>
              <a:t> </a:t>
            </a:r>
          </a:p>
          <a:p>
            <a:r>
              <a:rPr lang="en-US" sz="1600" b="1">
                <a:solidFill>
                  <a:srgbClr val="FF0000"/>
                </a:solidFill>
                <a:latin typeface="Helvetica" pitchFamily="-111" charset="0"/>
                <a:ea typeface="Helvetica" pitchFamily="-111" charset="0"/>
                <a:cs typeface="Helvetica" pitchFamily="-111" charset="0"/>
              </a:rPr>
              <a:t>Links</a:t>
            </a:r>
            <a:r>
              <a:rPr lang="en-US" sz="1600">
                <a:latin typeface="Helvetica" pitchFamily="-111" charset="0"/>
                <a:ea typeface="Helvetica" pitchFamily="-111" charset="0"/>
                <a:cs typeface="Helvetica" pitchFamily="-111" charset="0"/>
              </a:rPr>
              <a:t>: cast jointly</a:t>
            </a:r>
          </a:p>
        </p:txBody>
      </p:sp>
      <p:pic>
        <p:nvPicPr>
          <p:cNvPr id="58372" name="Picture 5" descr="clapper_3"/>
          <p:cNvPicPr>
            <a:picLocks noChangeAspect="1" noChangeArrowheads="1"/>
          </p:cNvPicPr>
          <p:nvPr/>
        </p:nvPicPr>
        <p:blipFill>
          <a:blip r:embed="rId3"/>
          <a:srcRect/>
          <a:stretch>
            <a:fillRect/>
          </a:stretch>
        </p:blipFill>
        <p:spPr bwMode="auto">
          <a:xfrm>
            <a:off x="4241800" y="612775"/>
            <a:ext cx="3302000" cy="657225"/>
          </a:xfrm>
          <a:prstGeom prst="rect">
            <a:avLst/>
          </a:prstGeom>
          <a:noFill/>
          <a:ln w="9525">
            <a:noFill/>
            <a:miter lim="800000"/>
            <a:headEnd/>
            <a:tailEnd/>
          </a:ln>
        </p:spPr>
      </p:pic>
      <p:sp>
        <p:nvSpPr>
          <p:cNvPr id="58373" name="Text Box 6"/>
          <p:cNvSpPr txBox="1">
            <a:spLocks noChangeArrowheads="1"/>
          </p:cNvSpPr>
          <p:nvPr/>
        </p:nvSpPr>
        <p:spPr bwMode="auto">
          <a:xfrm>
            <a:off x="1524000" y="3238500"/>
            <a:ext cx="2895600" cy="830263"/>
          </a:xfrm>
          <a:prstGeom prst="rect">
            <a:avLst/>
          </a:prstGeom>
          <a:noFill/>
          <a:ln w="9525">
            <a:noFill/>
            <a:miter lim="800000"/>
            <a:headEnd/>
            <a:tailEnd/>
          </a:ln>
        </p:spPr>
        <p:txBody>
          <a:bodyPr lIns="91407" tIns="45704" rIns="91407" bIns="45704">
            <a:prstTxWarp prst="textNoShape">
              <a:avLst/>
            </a:prstTxWarp>
            <a:spAutoFit/>
          </a:bodyPr>
          <a:lstStyle/>
          <a:p>
            <a:r>
              <a:rPr lang="en-US" sz="2400">
                <a:latin typeface="Helvetica" pitchFamily="-111" charset="0"/>
                <a:ea typeface="Helvetica" pitchFamily="-111" charset="0"/>
                <a:cs typeface="Helvetica" pitchFamily="-111" charset="0"/>
              </a:rPr>
              <a:t>N = 212,250 actors    </a:t>
            </a:r>
          </a:p>
          <a:p>
            <a:r>
              <a:rPr lang="en-US" sz="2400">
                <a:latin typeface="Helvetica" pitchFamily="-111" charset="0"/>
                <a:ea typeface="Helvetica" pitchFamily="-111" charset="0"/>
                <a:cs typeface="Helvetica" pitchFamily="-111" charset="0"/>
                <a:sym typeface="Symbol" pitchFamily="-111" charset="2"/>
              </a:rPr>
              <a:t>k</a:t>
            </a:r>
            <a:r>
              <a:rPr lang="en-US" sz="2400">
                <a:latin typeface="Helvetica" pitchFamily="-111" charset="0"/>
                <a:ea typeface="Helvetica" pitchFamily="-111" charset="0"/>
                <a:cs typeface="Helvetica" pitchFamily="-111" charset="0"/>
                <a:sym typeface="Math1" pitchFamily="2" charset="2"/>
              </a:rPr>
              <a:t> = 28.78</a:t>
            </a:r>
            <a:endParaRPr lang="en-US" sz="2400">
              <a:latin typeface="Helvetica" pitchFamily="-111" charset="0"/>
              <a:ea typeface="Helvetica" pitchFamily="-111" charset="0"/>
              <a:cs typeface="Helvetica" pitchFamily="-111" charset="0"/>
            </a:endParaRPr>
          </a:p>
        </p:txBody>
      </p:sp>
      <p:sp>
        <p:nvSpPr>
          <p:cNvPr id="58374" name="Text Box 7"/>
          <p:cNvSpPr txBox="1">
            <a:spLocks noChangeArrowheads="1"/>
          </p:cNvSpPr>
          <p:nvPr/>
        </p:nvSpPr>
        <p:spPr bwMode="auto">
          <a:xfrm>
            <a:off x="1574800" y="4233863"/>
            <a:ext cx="1676400" cy="460375"/>
          </a:xfrm>
          <a:prstGeom prst="rect">
            <a:avLst/>
          </a:prstGeom>
          <a:noFill/>
          <a:ln w="9525">
            <a:noFill/>
            <a:miter lim="800000"/>
            <a:headEnd/>
            <a:tailEnd/>
          </a:ln>
        </p:spPr>
        <p:txBody>
          <a:bodyPr lIns="91407" tIns="45704" rIns="91407" bIns="45704">
            <a:prstTxWarp prst="textNoShape">
              <a:avLst/>
            </a:prstTxWarp>
            <a:spAutoFit/>
          </a:bodyPr>
          <a:lstStyle/>
          <a:p>
            <a:r>
              <a:rPr lang="en-US" sz="2400">
                <a:latin typeface="Helvetica" pitchFamily="-111" charset="0"/>
                <a:ea typeface="Helvetica" pitchFamily="-111" charset="0"/>
                <a:cs typeface="Helvetica" pitchFamily="-111" charset="0"/>
                <a:sym typeface="Symbol" pitchFamily="-111" charset="2"/>
              </a:rPr>
              <a:t>P(k) ~k-</a:t>
            </a:r>
          </a:p>
        </p:txBody>
      </p:sp>
      <p:pic>
        <p:nvPicPr>
          <p:cNvPr id="58375" name="Picture 8" descr="actor"/>
          <p:cNvPicPr>
            <a:picLocks noChangeAspect="1" noChangeArrowheads="1"/>
          </p:cNvPicPr>
          <p:nvPr/>
        </p:nvPicPr>
        <p:blipFill>
          <a:blip r:embed="rId4"/>
          <a:srcRect/>
          <a:stretch>
            <a:fillRect/>
          </a:stretch>
        </p:blipFill>
        <p:spPr bwMode="auto">
          <a:xfrm>
            <a:off x="4419600" y="2667000"/>
            <a:ext cx="3230563" cy="3048000"/>
          </a:xfrm>
          <a:prstGeom prst="rect">
            <a:avLst/>
          </a:prstGeom>
          <a:noFill/>
          <a:ln w="9525">
            <a:noFill/>
            <a:miter lim="800000"/>
            <a:headEnd/>
            <a:tailEnd/>
          </a:ln>
        </p:spPr>
      </p:pic>
      <p:pic>
        <p:nvPicPr>
          <p:cNvPr id="58376" name="Picture 9" descr="tom_cruise"/>
          <p:cNvPicPr>
            <a:picLocks noChangeAspect="1" noChangeArrowheads="1"/>
          </p:cNvPicPr>
          <p:nvPr/>
        </p:nvPicPr>
        <p:blipFill>
          <a:blip r:embed="rId5"/>
          <a:srcRect/>
          <a:stretch>
            <a:fillRect/>
          </a:stretch>
        </p:blipFill>
        <p:spPr bwMode="auto">
          <a:xfrm>
            <a:off x="1574800" y="1524000"/>
            <a:ext cx="1225550" cy="1079500"/>
          </a:xfrm>
          <a:prstGeom prst="rect">
            <a:avLst/>
          </a:prstGeom>
          <a:noFill/>
          <a:ln w="9525">
            <a:noFill/>
            <a:miter lim="800000"/>
            <a:headEnd/>
            <a:tailEnd/>
          </a:ln>
        </p:spPr>
      </p:pic>
      <p:pic>
        <p:nvPicPr>
          <p:cNvPr id="58377" name="Picture 10" descr="nicole_kidman"/>
          <p:cNvPicPr>
            <a:picLocks noChangeAspect="1" noChangeArrowheads="1"/>
          </p:cNvPicPr>
          <p:nvPr/>
        </p:nvPicPr>
        <p:blipFill>
          <a:blip r:embed="rId6"/>
          <a:srcRect l="10616" r="22749"/>
          <a:stretch>
            <a:fillRect/>
          </a:stretch>
        </p:blipFill>
        <p:spPr bwMode="auto">
          <a:xfrm>
            <a:off x="6223000" y="1524000"/>
            <a:ext cx="1139825" cy="1079500"/>
          </a:xfrm>
          <a:prstGeom prst="rect">
            <a:avLst/>
          </a:prstGeom>
          <a:noFill/>
          <a:ln w="9525">
            <a:noFill/>
            <a:miter lim="800000"/>
            <a:headEnd/>
            <a:tailEnd/>
          </a:ln>
        </p:spPr>
      </p:pic>
      <p:sp>
        <p:nvSpPr>
          <p:cNvPr id="58378" name="Line 11"/>
          <p:cNvSpPr>
            <a:spLocks noChangeShapeType="1"/>
          </p:cNvSpPr>
          <p:nvPr/>
        </p:nvSpPr>
        <p:spPr bwMode="auto">
          <a:xfrm>
            <a:off x="2794000" y="1651000"/>
            <a:ext cx="3352800" cy="0"/>
          </a:xfrm>
          <a:prstGeom prst="line">
            <a:avLst/>
          </a:prstGeom>
          <a:noFill/>
          <a:ln w="57150">
            <a:solidFill>
              <a:schemeClr val="tx1"/>
            </a:solidFill>
            <a:round/>
            <a:headEnd type="stealth" w="med" len="med"/>
            <a:tailEnd type="stealth" w="med" len="med"/>
          </a:ln>
        </p:spPr>
        <p:txBody>
          <a:bodyPr anchor="ctr">
            <a:prstTxWarp prst="textNoShape">
              <a:avLst/>
            </a:prstTxWarp>
            <a:spAutoFit/>
          </a:bodyPr>
          <a:lstStyle/>
          <a:p>
            <a:endParaRPr lang="en-US"/>
          </a:p>
        </p:txBody>
      </p:sp>
      <p:sp>
        <p:nvSpPr>
          <p:cNvPr id="58379" name="Text Box 12"/>
          <p:cNvSpPr txBox="1">
            <a:spLocks noChangeArrowheads="1"/>
          </p:cNvSpPr>
          <p:nvPr/>
        </p:nvSpPr>
        <p:spPr bwMode="auto">
          <a:xfrm>
            <a:off x="3022600" y="1714500"/>
            <a:ext cx="3048000" cy="830263"/>
          </a:xfrm>
          <a:prstGeom prst="rect">
            <a:avLst/>
          </a:prstGeom>
          <a:noFill/>
          <a:ln w="9525">
            <a:noFill/>
            <a:miter lim="800000"/>
            <a:headEnd/>
            <a:tailEnd/>
          </a:ln>
        </p:spPr>
        <p:txBody>
          <a:bodyPr>
            <a:prstTxWarp prst="textNoShape">
              <a:avLst/>
            </a:prstTxWarp>
            <a:spAutoFit/>
          </a:bodyPr>
          <a:lstStyle/>
          <a:p>
            <a:r>
              <a:rPr lang="en-US" sz="1600" b="1" i="1">
                <a:latin typeface="Helvetica" pitchFamily="-111" charset="0"/>
                <a:ea typeface="Helvetica" pitchFamily="-111" charset="0"/>
                <a:cs typeface="Helvetica" pitchFamily="-111" charset="0"/>
              </a:rPr>
              <a:t>Days of Thunder </a:t>
            </a:r>
            <a:r>
              <a:rPr lang="en-US" sz="1600" i="1">
                <a:latin typeface="Helvetica" pitchFamily="-111" charset="0"/>
                <a:ea typeface="Helvetica" pitchFamily="-111" charset="0"/>
                <a:cs typeface="Helvetica" pitchFamily="-111" charset="0"/>
              </a:rPr>
              <a:t>(1990) </a:t>
            </a:r>
          </a:p>
          <a:p>
            <a:r>
              <a:rPr lang="en-US" sz="1600" b="1" i="1">
                <a:latin typeface="Helvetica" pitchFamily="-111" charset="0"/>
                <a:ea typeface="Helvetica" pitchFamily="-111" charset="0"/>
                <a:cs typeface="Helvetica" pitchFamily="-111" charset="0"/>
              </a:rPr>
              <a:t>Far and Away     </a:t>
            </a:r>
            <a:r>
              <a:rPr lang="en-US" sz="1600" i="1">
                <a:latin typeface="Helvetica" pitchFamily="-111" charset="0"/>
                <a:ea typeface="Helvetica" pitchFamily="-111" charset="0"/>
                <a:cs typeface="Helvetica" pitchFamily="-111" charset="0"/>
              </a:rPr>
              <a:t>(1992)  </a:t>
            </a:r>
          </a:p>
          <a:p>
            <a:r>
              <a:rPr lang="en-US" sz="1600" b="1" i="1">
                <a:latin typeface="Helvetica" pitchFamily="-111" charset="0"/>
                <a:ea typeface="Helvetica" pitchFamily="-111" charset="0"/>
                <a:cs typeface="Helvetica" pitchFamily="-111" charset="0"/>
              </a:rPr>
              <a:t>Eyes Wide Shut  </a:t>
            </a:r>
            <a:r>
              <a:rPr lang="en-US" sz="1600" i="1">
                <a:latin typeface="Helvetica" pitchFamily="-111" charset="0"/>
                <a:ea typeface="Helvetica" pitchFamily="-111" charset="0"/>
                <a:cs typeface="Helvetica" pitchFamily="-111" charset="0"/>
              </a:rPr>
              <a:t>(1999)</a:t>
            </a:r>
          </a:p>
        </p:txBody>
      </p:sp>
      <p:sp>
        <p:nvSpPr>
          <p:cNvPr id="58380" name="Text Box 13"/>
          <p:cNvSpPr txBox="1">
            <a:spLocks noChangeArrowheads="1"/>
          </p:cNvSpPr>
          <p:nvPr/>
        </p:nvSpPr>
        <p:spPr bwMode="auto">
          <a:xfrm>
            <a:off x="1574800" y="4652963"/>
            <a:ext cx="1676400" cy="461962"/>
          </a:xfrm>
          <a:prstGeom prst="rect">
            <a:avLst/>
          </a:prstGeom>
          <a:noFill/>
          <a:ln w="9525">
            <a:noFill/>
            <a:miter lim="800000"/>
            <a:headEnd/>
            <a:tailEnd/>
          </a:ln>
        </p:spPr>
        <p:txBody>
          <a:bodyPr>
            <a:prstTxWarp prst="textNoShape">
              <a:avLst/>
            </a:prstTxWarp>
            <a:spAutoFit/>
          </a:bodyPr>
          <a:lstStyle/>
          <a:p>
            <a:r>
              <a:rPr lang="en-US" sz="2400">
                <a:latin typeface="Helvetica" pitchFamily="-111" charset="0"/>
                <a:ea typeface="Helvetica" pitchFamily="-111" charset="0"/>
                <a:cs typeface="Helvetica" pitchFamily="-111" charset="0"/>
                <a:sym typeface="Symbol" pitchFamily="-111" charset="2"/>
              </a:rPr>
              <a:t></a:t>
            </a:r>
            <a:r>
              <a:rPr lang="en-US" sz="2400">
                <a:latin typeface="Helvetica" pitchFamily="-111" charset="0"/>
                <a:ea typeface="Helvetica" pitchFamily="-111" charset="0"/>
                <a:cs typeface="Helvetica" pitchFamily="-111" charset="0"/>
              </a:rPr>
              <a:t>=2.3</a:t>
            </a:r>
          </a:p>
        </p:txBody>
      </p:sp>
      <p:sp>
        <p:nvSpPr>
          <p:cNvPr id="5838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ACTOR NETWORK</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idahlia_web"/>
          <p:cNvPicPr>
            <a:picLocks noChangeAspect="1" noChangeArrowheads="1"/>
          </p:cNvPicPr>
          <p:nvPr/>
        </p:nvPicPr>
        <p:blipFill>
          <a:blip r:embed="rId2"/>
          <a:srcRect/>
          <a:stretch>
            <a:fillRect/>
          </a:stretch>
        </p:blipFill>
        <p:spPr bwMode="auto">
          <a:xfrm>
            <a:off x="0" y="719138"/>
            <a:ext cx="4419600" cy="4995862"/>
          </a:xfrm>
          <a:prstGeom prst="rect">
            <a:avLst/>
          </a:prstGeom>
          <a:noFill/>
          <a:ln w="9525">
            <a:noFill/>
            <a:miter lim="800000"/>
            <a:headEnd/>
            <a:tailEnd/>
          </a:ln>
        </p:spPr>
      </p:pic>
      <p:pic>
        <p:nvPicPr>
          <p:cNvPr id="59395" name="Picture 3" descr="fig1b-nature01a"/>
          <p:cNvPicPr>
            <a:picLocks noChangeAspect="1" noChangeArrowheads="1"/>
          </p:cNvPicPr>
          <p:nvPr/>
        </p:nvPicPr>
        <p:blipFill>
          <a:blip r:embed="rId3"/>
          <a:srcRect/>
          <a:stretch>
            <a:fillRect/>
          </a:stretch>
        </p:blipFill>
        <p:spPr bwMode="auto">
          <a:xfrm>
            <a:off x="4849813" y="1587500"/>
            <a:ext cx="3962400" cy="2673350"/>
          </a:xfrm>
          <a:prstGeom prst="rect">
            <a:avLst/>
          </a:prstGeom>
          <a:solidFill>
            <a:srgbClr val="EAEAEA"/>
          </a:solidFill>
          <a:ln w="9525">
            <a:noFill/>
            <a:miter lim="800000"/>
            <a:headEnd/>
            <a:tailEnd/>
          </a:ln>
        </p:spPr>
      </p:pic>
      <p:sp>
        <p:nvSpPr>
          <p:cNvPr id="59396" name="Text Box 5"/>
          <p:cNvSpPr txBox="1">
            <a:spLocks noChangeArrowheads="1"/>
          </p:cNvSpPr>
          <p:nvPr/>
        </p:nvSpPr>
        <p:spPr bwMode="auto">
          <a:xfrm>
            <a:off x="4849813" y="719138"/>
            <a:ext cx="3184525" cy="585787"/>
          </a:xfrm>
          <a:prstGeom prst="rect">
            <a:avLst/>
          </a:prstGeom>
          <a:noFill/>
          <a:ln w="9525">
            <a:noFill/>
            <a:miter lim="800000"/>
            <a:headEnd/>
            <a:tailEnd/>
          </a:ln>
        </p:spPr>
        <p:txBody>
          <a:bodyPr wrap="none">
            <a:prstTxWarp prst="textNoShape">
              <a:avLst/>
            </a:prstTxWarp>
            <a:spAutoFit/>
          </a:bodyPr>
          <a:lstStyle/>
          <a:p>
            <a:r>
              <a:rPr lang="en-US" sz="1600" b="1">
                <a:solidFill>
                  <a:srgbClr val="FF0000"/>
                </a:solidFill>
                <a:latin typeface="Helvetica" pitchFamily="-111" charset="0"/>
                <a:ea typeface="Helvetica" pitchFamily="-111" charset="0"/>
                <a:cs typeface="Helvetica" pitchFamily="-111" charset="0"/>
              </a:rPr>
              <a:t>Nodes:</a:t>
            </a:r>
            <a:r>
              <a:rPr lang="en-US" sz="1600">
                <a:latin typeface="Helvetica" pitchFamily="-111" charset="0"/>
                <a:ea typeface="Helvetica" pitchFamily="-111" charset="0"/>
                <a:cs typeface="Helvetica" pitchFamily="-111" charset="0"/>
              </a:rPr>
              <a:t> people (Females; Males)</a:t>
            </a:r>
          </a:p>
          <a:p>
            <a:r>
              <a:rPr lang="en-US" sz="1600" b="1">
                <a:solidFill>
                  <a:srgbClr val="FF0000"/>
                </a:solidFill>
                <a:latin typeface="Helvetica" pitchFamily="-111" charset="0"/>
                <a:ea typeface="Helvetica" pitchFamily="-111" charset="0"/>
                <a:cs typeface="Helvetica" pitchFamily="-111" charset="0"/>
              </a:rPr>
              <a:t>Links:  </a:t>
            </a:r>
            <a:r>
              <a:rPr lang="en-US" sz="1600">
                <a:latin typeface="Helvetica" pitchFamily="-111" charset="0"/>
                <a:ea typeface="Helvetica" pitchFamily="-111" charset="0"/>
                <a:cs typeface="Helvetica" pitchFamily="-111" charset="0"/>
              </a:rPr>
              <a:t>sexual relationships</a:t>
            </a:r>
          </a:p>
        </p:txBody>
      </p:sp>
      <p:sp>
        <p:nvSpPr>
          <p:cNvPr id="59397" name="Text Box 6"/>
          <p:cNvSpPr txBox="1">
            <a:spLocks noChangeArrowheads="1"/>
          </p:cNvSpPr>
          <p:nvPr/>
        </p:nvSpPr>
        <p:spPr bwMode="auto">
          <a:xfrm>
            <a:off x="4868863" y="5086351"/>
            <a:ext cx="2230437" cy="306387"/>
          </a:xfrm>
          <a:prstGeom prst="rect">
            <a:avLst/>
          </a:prstGeom>
          <a:noFill/>
          <a:ln w="9525">
            <a:noFill/>
            <a:miter lim="800000"/>
            <a:headEnd/>
            <a:tailEnd/>
          </a:ln>
        </p:spPr>
        <p:txBody>
          <a:bodyPr wrap="none">
            <a:prstTxWarp prst="textNoShape">
              <a:avLst/>
            </a:prstTxWarp>
            <a:spAutoFit/>
          </a:bodyPr>
          <a:lstStyle/>
          <a:p>
            <a:r>
              <a:rPr lang="en-US" altLang="ko-KR" sz="1400" dirty="0" err="1">
                <a:latin typeface="Helvetica" pitchFamily="-111" charset="0"/>
                <a:ea typeface="Helvetica" pitchFamily="-111" charset="0"/>
                <a:cs typeface="Helvetica" pitchFamily="-111" charset="0"/>
              </a:rPr>
              <a:t>Liljeros</a:t>
            </a:r>
            <a:r>
              <a:rPr lang="en-US" altLang="ko-KR" sz="1400" dirty="0">
                <a:latin typeface="Helvetica" pitchFamily="-111" charset="0"/>
                <a:ea typeface="Helvetica" pitchFamily="-111" charset="0"/>
                <a:cs typeface="Helvetica" pitchFamily="-111" charset="0"/>
              </a:rPr>
              <a:t> et al. Nature 2001</a:t>
            </a:r>
          </a:p>
        </p:txBody>
      </p:sp>
      <p:sp>
        <p:nvSpPr>
          <p:cNvPr id="59398" name="Text Box 7"/>
          <p:cNvSpPr txBox="1">
            <a:spLocks noChangeArrowheads="1"/>
          </p:cNvSpPr>
          <p:nvPr/>
        </p:nvSpPr>
        <p:spPr bwMode="auto">
          <a:xfrm>
            <a:off x="4849813" y="4445000"/>
            <a:ext cx="2124075" cy="584200"/>
          </a:xfrm>
          <a:prstGeom prst="rect">
            <a:avLst/>
          </a:prstGeom>
          <a:noFill/>
          <a:ln w="9525">
            <a:noFill/>
            <a:miter lim="800000"/>
            <a:headEnd/>
            <a:tailEnd/>
          </a:ln>
        </p:spPr>
        <p:txBody>
          <a:bodyPr wrap="none">
            <a:prstTxWarp prst="textNoShape">
              <a:avLst/>
            </a:prstTxWarp>
            <a:spAutoFit/>
          </a:bodyPr>
          <a:lstStyle/>
          <a:p>
            <a:r>
              <a:rPr lang="en-US" sz="1600">
                <a:latin typeface="Helvetica" pitchFamily="-111" charset="0"/>
                <a:ea typeface="Helvetica" pitchFamily="-111" charset="0"/>
                <a:cs typeface="Helvetica" pitchFamily="-111" charset="0"/>
              </a:rPr>
              <a:t>4781 Swedes; 18-74; </a:t>
            </a:r>
          </a:p>
          <a:p>
            <a:r>
              <a:rPr lang="en-US" sz="1600">
                <a:latin typeface="Helvetica" pitchFamily="-111" charset="0"/>
                <a:ea typeface="Helvetica" pitchFamily="-111" charset="0"/>
                <a:cs typeface="Helvetica" pitchFamily="-111" charset="0"/>
              </a:rPr>
              <a:t>59% response rate.</a:t>
            </a:r>
          </a:p>
        </p:txBody>
      </p:sp>
      <p:sp>
        <p:nvSpPr>
          <p:cNvPr id="5939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SWEDISH SE-WEB</a:t>
            </a:r>
          </a:p>
        </p:txBody>
      </p:sp>
      <p:sp>
        <p:nvSpPr>
          <p:cNvPr id="8"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400000">
            <a:off x="1713716" y="-1713041"/>
            <a:ext cx="5746105" cy="917218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Not all networks are scale-free</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4146143" y="847066"/>
            <a:ext cx="4359904" cy="4689000"/>
          </a:xfrm>
          <a:prstGeom prst="rect">
            <a:avLst/>
          </a:prstGeom>
        </p:spPr>
      </p:pic>
      <p:sp>
        <p:nvSpPr>
          <p:cNvPr id="8" name="TextBox 7"/>
          <p:cNvSpPr txBox="1"/>
          <p:nvPr/>
        </p:nvSpPr>
        <p:spPr>
          <a:xfrm>
            <a:off x="275384" y="1689340"/>
            <a:ext cx="3366642" cy="2677656"/>
          </a:xfrm>
          <a:prstGeom prst="rect">
            <a:avLst/>
          </a:prstGeom>
          <a:noFill/>
        </p:spPr>
        <p:txBody>
          <a:bodyPr wrap="square" rtlCol="0">
            <a:spAutoFit/>
          </a:bodyPr>
          <a:lstStyle/>
          <a:p>
            <a:pPr>
              <a:buFont typeface="Arial"/>
              <a:buChar char="•"/>
            </a:pPr>
            <a:r>
              <a:rPr lang="en-US" sz="1400" i="1" dirty="0" smtClean="0">
                <a:ea typeface="ＭＳ Ｐゴシック" pitchFamily="-109" charset="-128"/>
                <a:cs typeface="ＭＳ Ｐゴシック" pitchFamily="-109" charset="-128"/>
              </a:rPr>
              <a:t>Networks appearing in material science, like the network describing the bonds between the atoms in crystalline or amorphous materials, where each node has exactly the same degree.</a:t>
            </a:r>
          </a:p>
          <a:p>
            <a:pPr>
              <a:buFont typeface="Arial"/>
              <a:buChar char="•"/>
            </a:pPr>
            <a:endParaRPr lang="en-US" sz="1400" i="1" dirty="0" smtClean="0">
              <a:ea typeface="ＭＳ Ｐゴシック" pitchFamily="-109" charset="-128"/>
              <a:cs typeface="ＭＳ Ｐゴシック" pitchFamily="-109" charset="-128"/>
            </a:endParaRPr>
          </a:p>
          <a:p>
            <a:pPr>
              <a:buFont typeface="Arial"/>
              <a:buChar char="•"/>
            </a:pPr>
            <a:r>
              <a:rPr lang="en-US" sz="1400" i="1" dirty="0" smtClean="0">
                <a:ea typeface="ＭＳ Ｐゴシック" pitchFamily="-109" charset="-128"/>
                <a:cs typeface="ＭＳ Ｐゴシック" pitchFamily="-109" charset="-128"/>
              </a:rPr>
              <a:t>The neural network of the </a:t>
            </a:r>
            <a:r>
              <a:rPr lang="en-US" sz="1400" i="1" dirty="0" err="1" smtClean="0">
                <a:ea typeface="ＭＳ Ｐゴシック" pitchFamily="-109" charset="-128"/>
                <a:cs typeface="ＭＳ Ｐゴシック" pitchFamily="-109" charset="-128"/>
              </a:rPr>
              <a:t>C.elegans</a:t>
            </a:r>
            <a:r>
              <a:rPr lang="en-US" sz="1400" i="1" dirty="0" smtClean="0">
                <a:ea typeface="ＭＳ Ｐゴシック" pitchFamily="-109" charset="-128"/>
                <a:cs typeface="ＭＳ Ｐゴシック" pitchFamily="-109" charset="-128"/>
              </a:rPr>
              <a:t> worm. </a:t>
            </a:r>
          </a:p>
          <a:p>
            <a:pPr>
              <a:buFont typeface="Arial"/>
              <a:buChar char="•"/>
            </a:pPr>
            <a:endParaRPr lang="en-US" sz="1400" i="1" dirty="0" smtClean="0">
              <a:ea typeface="ＭＳ Ｐゴシック" pitchFamily="-109" charset="-128"/>
              <a:cs typeface="ＭＳ Ｐゴシック" pitchFamily="-109" charset="-128"/>
            </a:endParaRPr>
          </a:p>
          <a:p>
            <a:pPr>
              <a:buFont typeface="Arial"/>
              <a:buChar char="•"/>
            </a:pPr>
            <a:r>
              <a:rPr lang="en-US" sz="1400" i="1" dirty="0" smtClean="0">
                <a:ea typeface="ＭＳ Ｐゴシック" pitchFamily="-109" charset="-128"/>
                <a:cs typeface="ＭＳ Ｐゴシック" pitchFamily="-109" charset="-128"/>
              </a:rPr>
              <a:t>The power grid, consisting of generators and switches connected by transmission lines</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Ultra-small property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DISTANCES IN RANDOM GRAPHS</a:t>
            </a:r>
          </a:p>
        </p:txBody>
      </p:sp>
      <p:sp>
        <p:nvSpPr>
          <p:cNvPr id="70664" name="Rectangle 2"/>
          <p:cNvSpPr>
            <a:spLocks/>
          </p:cNvSpPr>
          <p:nvPr/>
        </p:nvSpPr>
        <p:spPr bwMode="auto">
          <a:xfrm>
            <a:off x="407988" y="898525"/>
            <a:ext cx="7813675" cy="246063"/>
          </a:xfrm>
          <a:prstGeom prst="rect">
            <a:avLst/>
          </a:prstGeom>
          <a:noFill/>
          <a:ln w="12700">
            <a:noFill/>
            <a:miter lim="800000"/>
            <a:headEnd/>
            <a:tailEnd/>
          </a:ln>
        </p:spPr>
        <p:txBody>
          <a:bodyPr lIns="0" tIns="0" rIns="31748" bIns="0">
            <a:prstTxWarp prst="textNoShape">
              <a:avLst/>
            </a:prstTxWarp>
            <a:spAutoFit/>
          </a:bodyPr>
          <a:lstStyle/>
          <a:p>
            <a:pPr marL="30163">
              <a:buClr>
                <a:srgbClr val="CC0000"/>
              </a:buClr>
              <a:buSzPct val="100000"/>
            </a:pPr>
            <a:r>
              <a:rPr lang="en-US" sz="1600">
                <a:solidFill>
                  <a:srgbClr val="000000"/>
                </a:solidFill>
                <a:latin typeface="Helvetica" pitchFamily="-111" charset="0"/>
                <a:ea typeface="Trebuchet MS" pitchFamily="-111" charset="0"/>
                <a:cs typeface="Trebuchet MS" pitchFamily="-111" charset="0"/>
                <a:sym typeface="Trebuchet MS" pitchFamily="-111" charset="0"/>
              </a:rPr>
              <a:t>Random graphs tend to have a tree-like topology with almost constant node degrees.</a:t>
            </a:r>
          </a:p>
        </p:txBody>
      </p:sp>
      <p:sp>
        <p:nvSpPr>
          <p:cNvPr id="70666" name="Text Box 3"/>
          <p:cNvSpPr txBox="1">
            <a:spLocks noChangeArrowheads="1"/>
          </p:cNvSpPr>
          <p:nvPr/>
        </p:nvSpPr>
        <p:spPr bwMode="auto">
          <a:xfrm>
            <a:off x="3625850" y="1520825"/>
            <a:ext cx="4267200" cy="2738438"/>
          </a:xfrm>
          <a:prstGeom prst="rect">
            <a:avLst/>
          </a:prstGeom>
          <a:noFill/>
          <a:ln w="9525">
            <a:noFill/>
            <a:miter lim="800000"/>
            <a:headEnd/>
            <a:tailEnd/>
          </a:ln>
        </p:spPr>
        <p:txBody>
          <a:bodyPr>
            <a:prstTxWarp prst="textNoShape">
              <a:avLst/>
            </a:prstTxWarp>
            <a:spAutoFit/>
          </a:bodyPr>
          <a:lstStyle/>
          <a:p>
            <a:pPr>
              <a:lnSpc>
                <a:spcPct val="0"/>
              </a:lnSpc>
              <a:buFontTx/>
              <a:buChar char="•"/>
            </a:pPr>
            <a:endParaRPr lang="en-US" sz="1600">
              <a:solidFill>
                <a:srgbClr val="000000"/>
              </a:solidFill>
              <a:latin typeface="Helvetica" pitchFamily="-111" charset="0"/>
              <a:ea typeface="Trebuchet MS" pitchFamily="-111" charset="0"/>
              <a:cs typeface="Trebuchet MS" pitchFamily="-111" charset="0"/>
              <a:sym typeface="Trebuchet MS" pitchFamily="-111" charset="0"/>
            </a:endParaRPr>
          </a:p>
          <a:p>
            <a:pPr>
              <a:lnSpc>
                <a:spcPct val="200000"/>
              </a:lnSpc>
              <a:buFontTx/>
              <a:buChar char="•"/>
            </a:pPr>
            <a:r>
              <a:rPr lang="en-US" sz="1600">
                <a:solidFill>
                  <a:srgbClr val="000000"/>
                </a:solidFill>
                <a:latin typeface="Helvetica" pitchFamily="-111" charset="0"/>
                <a:ea typeface="Trebuchet MS" pitchFamily="-111" charset="0"/>
                <a:cs typeface="Trebuchet MS" pitchFamily="-111" charset="0"/>
                <a:sym typeface="Trebuchet MS" pitchFamily="-111" charset="0"/>
              </a:rPr>
              <a:t> nr. of first neighbors:</a:t>
            </a:r>
          </a:p>
          <a:p>
            <a:pPr>
              <a:lnSpc>
                <a:spcPct val="200000"/>
              </a:lnSpc>
              <a:buFontTx/>
              <a:buChar char="•"/>
            </a:pPr>
            <a:r>
              <a:rPr lang="en-US" sz="1600">
                <a:solidFill>
                  <a:srgbClr val="000000"/>
                </a:solidFill>
                <a:latin typeface="Helvetica" pitchFamily="-111" charset="0"/>
                <a:ea typeface="Trebuchet MS" pitchFamily="-111" charset="0"/>
                <a:cs typeface="Trebuchet MS" pitchFamily="-111" charset="0"/>
                <a:sym typeface="Trebuchet MS" pitchFamily="-111" charset="0"/>
              </a:rPr>
              <a:t> nr. of second neighbors:</a:t>
            </a:r>
          </a:p>
          <a:p>
            <a:pPr>
              <a:lnSpc>
                <a:spcPct val="200000"/>
              </a:lnSpc>
              <a:buFontTx/>
              <a:buChar char="•"/>
            </a:pPr>
            <a:r>
              <a:rPr lang="en-US" sz="1600">
                <a:solidFill>
                  <a:srgbClr val="000000"/>
                </a:solidFill>
                <a:latin typeface="Helvetica" pitchFamily="-111" charset="0"/>
                <a:ea typeface="Trebuchet MS" pitchFamily="-111" charset="0"/>
                <a:cs typeface="Trebuchet MS" pitchFamily="-111" charset="0"/>
                <a:sym typeface="Trebuchet MS" pitchFamily="-111" charset="0"/>
              </a:rPr>
              <a:t>nr. of neighbours at distance d: </a:t>
            </a:r>
          </a:p>
          <a:p>
            <a:pPr>
              <a:lnSpc>
                <a:spcPct val="200000"/>
              </a:lnSpc>
              <a:buFontTx/>
              <a:buChar char="•"/>
            </a:pPr>
            <a:r>
              <a:rPr lang="en-US" sz="1600">
                <a:solidFill>
                  <a:srgbClr val="000000"/>
                </a:solidFill>
                <a:latin typeface="Helvetica" pitchFamily="-111" charset="0"/>
                <a:ea typeface="Trebuchet MS" pitchFamily="-111" charset="0"/>
                <a:cs typeface="Trebuchet MS" pitchFamily="-111" charset="0"/>
                <a:sym typeface="Trebuchet MS" pitchFamily="-111" charset="0"/>
              </a:rPr>
              <a:t> estimate maximum distance:</a:t>
            </a:r>
          </a:p>
          <a:p>
            <a:pPr>
              <a:buFontTx/>
              <a:buChar char="•"/>
            </a:pPr>
            <a:endParaRPr lang="en-US" sz="2400">
              <a:latin typeface="Times New Roman" pitchFamily="-111" charset="0"/>
            </a:endParaRPr>
          </a:p>
        </p:txBody>
      </p:sp>
      <p:graphicFrame>
        <p:nvGraphicFramePr>
          <p:cNvPr id="70658" name="Object 5"/>
          <p:cNvGraphicFramePr>
            <a:graphicFrameLocks noChangeAspect="1"/>
          </p:cNvGraphicFramePr>
          <p:nvPr/>
        </p:nvGraphicFramePr>
        <p:xfrm>
          <a:off x="6057900" y="4087813"/>
          <a:ext cx="1574800" cy="831850"/>
        </p:xfrm>
        <a:graphic>
          <a:graphicData uri="http://schemas.openxmlformats.org/presentationml/2006/ole">
            <mc:AlternateContent xmlns:mc="http://schemas.openxmlformats.org/markup-compatibility/2006">
              <mc:Choice xmlns:v="urn:schemas-microsoft-com:vml" Requires="v">
                <p:oleObj spid="_x0000_s70755" name="Equation" r:id="rId3" imgW="863280" imgH="457200" progId="Equation.3">
                  <p:embed/>
                </p:oleObj>
              </mc:Choice>
              <mc:Fallback>
                <p:oleObj name="Equation" r:id="rId3" imgW="863280" imgH="457200" progId="Equation.3">
                  <p:embed/>
                  <p:pic>
                    <p:nvPicPr>
                      <p:cNvPr id="0" name="Picture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4087813"/>
                        <a:ext cx="15748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59" name="Object 9"/>
          <p:cNvGraphicFramePr>
            <a:graphicFrameLocks noChangeAspect="1"/>
          </p:cNvGraphicFramePr>
          <p:nvPr/>
        </p:nvGraphicFramePr>
        <p:xfrm>
          <a:off x="3625850" y="4064000"/>
          <a:ext cx="1804988" cy="804863"/>
        </p:xfrm>
        <a:graphic>
          <a:graphicData uri="http://schemas.openxmlformats.org/presentationml/2006/ole">
            <mc:AlternateContent xmlns:mc="http://schemas.openxmlformats.org/markup-compatibility/2006">
              <mc:Choice xmlns:v="urn:schemas-microsoft-com:vml" Requires="v">
                <p:oleObj spid="_x0000_s70756" name="Equation" r:id="rId5" imgW="990360" imgH="444240" progId="Equation.3">
                  <p:embed/>
                </p:oleObj>
              </mc:Choice>
              <mc:Fallback>
                <p:oleObj name="Equation" r:id="rId5" imgW="990360" imgH="444240" progId="Equation.3">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5850" y="4064000"/>
                        <a:ext cx="1804988"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667" name="AutoShape 10"/>
          <p:cNvSpPr>
            <a:spLocks noChangeArrowheads="1"/>
          </p:cNvSpPr>
          <p:nvPr/>
        </p:nvSpPr>
        <p:spPr bwMode="auto">
          <a:xfrm>
            <a:off x="5538788" y="4340225"/>
            <a:ext cx="290512" cy="228600"/>
          </a:xfrm>
          <a:prstGeom prst="rightArrow">
            <a:avLst>
              <a:gd name="adj1" fmla="val 50000"/>
              <a:gd name="adj2" fmla="val 31771"/>
            </a:avLst>
          </a:prstGeom>
          <a:solidFill>
            <a:schemeClr val="bg2"/>
          </a:solidFill>
          <a:ln w="9525">
            <a:solidFill>
              <a:schemeClr val="tx1"/>
            </a:solidFill>
            <a:miter lim="800000"/>
            <a:headEnd/>
            <a:tailEnd/>
          </a:ln>
        </p:spPr>
        <p:txBody>
          <a:bodyPr anchor="ctr">
            <a:prstTxWarp prst="textNoShape">
              <a:avLst/>
            </a:prstTxWarp>
            <a:spAutoFit/>
          </a:bodyPr>
          <a:lstStyle/>
          <a:p>
            <a:endParaRPr lang="hu-HU"/>
          </a:p>
        </p:txBody>
      </p:sp>
      <p:graphicFrame>
        <p:nvGraphicFramePr>
          <p:cNvPr id="70660" name="Object 4"/>
          <p:cNvGraphicFramePr>
            <a:graphicFrameLocks noChangeAspect="1"/>
          </p:cNvGraphicFramePr>
          <p:nvPr/>
        </p:nvGraphicFramePr>
        <p:xfrm>
          <a:off x="7100888" y="1670050"/>
          <a:ext cx="1063625" cy="460375"/>
        </p:xfrm>
        <a:graphic>
          <a:graphicData uri="http://schemas.openxmlformats.org/presentationml/2006/ole">
            <mc:AlternateContent xmlns:mc="http://schemas.openxmlformats.org/markup-compatibility/2006">
              <mc:Choice xmlns:v="urn:schemas-microsoft-com:vml" Requires="v">
                <p:oleObj spid="_x0000_s70757" name="Equation" r:id="rId7" imgW="583920" imgH="253800" progId="Equation.3">
                  <p:embed/>
                </p:oleObj>
              </mc:Choice>
              <mc:Fallback>
                <p:oleObj name="Equation" r:id="rId7" imgW="583920" imgH="253800" progId="Equation.3">
                  <p:embed/>
                  <p:pic>
                    <p:nvPicPr>
                      <p:cNvPr id="0"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0888" y="1670050"/>
                        <a:ext cx="10636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1" name="Object 8"/>
          <p:cNvGraphicFramePr>
            <a:graphicFrameLocks noChangeAspect="1"/>
          </p:cNvGraphicFramePr>
          <p:nvPr/>
        </p:nvGraphicFramePr>
        <p:xfrm>
          <a:off x="7100888" y="2112963"/>
          <a:ext cx="1179512" cy="506412"/>
        </p:xfrm>
        <a:graphic>
          <a:graphicData uri="http://schemas.openxmlformats.org/presentationml/2006/ole">
            <mc:AlternateContent xmlns:mc="http://schemas.openxmlformats.org/markup-compatibility/2006">
              <mc:Choice xmlns:v="urn:schemas-microsoft-com:vml" Requires="v">
                <p:oleObj spid="_x0000_s70758" name="Equation" r:id="rId9" imgW="647640" imgH="279360" progId="Equation.3">
                  <p:embed/>
                </p:oleObj>
              </mc:Choice>
              <mc:Fallback>
                <p:oleObj name="Equation" r:id="rId9" imgW="647640" imgH="279360" progId="Equation.3">
                  <p:embed/>
                  <p:pic>
                    <p:nvPicPr>
                      <p:cNvPr id="0" name="Picture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00888" y="2112963"/>
                        <a:ext cx="1179512"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2" name="Object 6"/>
          <p:cNvGraphicFramePr>
            <a:graphicFrameLocks noChangeAspect="1"/>
          </p:cNvGraphicFramePr>
          <p:nvPr/>
        </p:nvGraphicFramePr>
        <p:xfrm>
          <a:off x="7145338" y="2636838"/>
          <a:ext cx="1109662" cy="414337"/>
        </p:xfrm>
        <a:graphic>
          <a:graphicData uri="http://schemas.openxmlformats.org/presentationml/2006/ole">
            <mc:AlternateContent xmlns:mc="http://schemas.openxmlformats.org/markup-compatibility/2006">
              <mc:Choice xmlns:v="urn:schemas-microsoft-com:vml" Requires="v">
                <p:oleObj spid="_x0000_s70759" name="Equation" r:id="rId11" imgW="609600" imgH="228600" progId="Equation.3">
                  <p:embed/>
                </p:oleObj>
              </mc:Choice>
              <mc:Fallback>
                <p:oleObj name="Equation" r:id="rId11" imgW="609600" imgH="228600" progId="Equation.3">
                  <p:embed/>
                  <p:pic>
                    <p:nvPicPr>
                      <p:cNvPr id="0" name="Picture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45338" y="2636838"/>
                        <a:ext cx="1109662"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0668" name="Group 85"/>
          <p:cNvGrpSpPr>
            <a:grpSpLocks/>
          </p:cNvGrpSpPr>
          <p:nvPr/>
        </p:nvGrpSpPr>
        <p:grpSpPr bwMode="auto">
          <a:xfrm>
            <a:off x="407988" y="1865313"/>
            <a:ext cx="2227262" cy="2268537"/>
            <a:chOff x="758825" y="1865846"/>
            <a:chExt cx="2228277" cy="2268004"/>
          </a:xfrm>
        </p:grpSpPr>
        <p:sp>
          <p:nvSpPr>
            <p:cNvPr id="20" name="Oval 19"/>
            <p:cNvSpPr/>
            <p:nvPr/>
          </p:nvSpPr>
          <p:spPr bwMode="auto">
            <a:xfrm>
              <a:off x="1030411" y="3952918"/>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p:cNvSpPr/>
            <p:nvPr/>
          </p:nvSpPr>
          <p:spPr bwMode="auto">
            <a:xfrm>
              <a:off x="1384585" y="1865846"/>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bwMode="auto">
            <a:xfrm>
              <a:off x="1306762" y="3294260"/>
              <a:ext cx="181057" cy="180932"/>
            </a:xfrm>
            <a:prstGeom prst="ellipse">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bwMode="auto">
            <a:xfrm>
              <a:off x="758825" y="3019687"/>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bwMode="auto">
            <a:xfrm>
              <a:off x="1830875" y="2330874"/>
              <a:ext cx="181057" cy="180932"/>
            </a:xfrm>
            <a:prstGeom prst="ellipse">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bwMode="auto">
            <a:xfrm>
              <a:off x="1838817" y="2965725"/>
              <a:ext cx="181057" cy="180932"/>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bwMode="auto">
            <a:xfrm>
              <a:off x="2377224" y="3283150"/>
              <a:ext cx="179470" cy="180932"/>
            </a:xfrm>
            <a:prstGeom prst="ellipse">
              <a:avLst/>
            </a:prstGeom>
            <a:solidFill>
              <a:schemeClr val="accent3">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Oval 27"/>
            <p:cNvSpPr/>
            <p:nvPr/>
          </p:nvSpPr>
          <p:spPr bwMode="auto">
            <a:xfrm>
              <a:off x="1992874" y="3708500"/>
              <a:ext cx="179470"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Oval 28"/>
            <p:cNvSpPr/>
            <p:nvPr/>
          </p:nvSpPr>
          <p:spPr bwMode="auto">
            <a:xfrm>
              <a:off x="2715516" y="2959376"/>
              <a:ext cx="181057" cy="182520"/>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Oval 29"/>
            <p:cNvSpPr/>
            <p:nvPr/>
          </p:nvSpPr>
          <p:spPr bwMode="auto">
            <a:xfrm>
              <a:off x="2806045" y="3733894"/>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1" name="Straight Connector 30"/>
            <p:cNvCxnSpPr>
              <a:stCxn id="23" idx="7"/>
              <a:endCxn id="26" idx="3"/>
            </p:cNvCxnSpPr>
            <p:nvPr/>
          </p:nvCxnSpPr>
          <p:spPr bwMode="auto">
            <a:xfrm rot="5400000" flipH="1" flipV="1">
              <a:off x="1563329" y="3017168"/>
              <a:ext cx="199978" cy="40499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6" idx="0"/>
              <a:endCxn id="25" idx="4"/>
            </p:cNvCxnSpPr>
            <p:nvPr/>
          </p:nvCxnSpPr>
          <p:spPr bwMode="auto">
            <a:xfrm rot="16200000" flipV="1">
              <a:off x="1698416" y="2734795"/>
              <a:ext cx="453918" cy="794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bwMode="auto">
            <a:xfrm>
              <a:off x="2239049" y="1916634"/>
              <a:ext cx="181057" cy="180932"/>
            </a:xfrm>
            <a:prstGeom prst="ellipse">
              <a:avLst/>
            </a:prstGeom>
            <a:solidFill>
              <a:schemeClr val="bg1">
                <a:lumMod val="6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2" name="Straight Connector 61"/>
            <p:cNvCxnSpPr>
              <a:stCxn id="26" idx="5"/>
              <a:endCxn id="27" idx="1"/>
            </p:cNvCxnSpPr>
            <p:nvPr/>
          </p:nvCxnSpPr>
          <p:spPr bwMode="auto">
            <a:xfrm rot="16200000" flipH="1">
              <a:off x="2103322" y="3009229"/>
              <a:ext cx="188868" cy="4097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27" idx="5"/>
              <a:endCxn id="30" idx="1"/>
            </p:cNvCxnSpPr>
            <p:nvPr/>
          </p:nvCxnSpPr>
          <p:spPr bwMode="auto">
            <a:xfrm rot="16200000" flipH="1">
              <a:off x="2520277" y="3448107"/>
              <a:ext cx="323774" cy="3017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27" idx="7"/>
              <a:endCxn id="29" idx="3"/>
            </p:cNvCxnSpPr>
            <p:nvPr/>
          </p:nvCxnSpPr>
          <p:spPr bwMode="auto">
            <a:xfrm rot="5400000" flipH="1" flipV="1">
              <a:off x="2540084" y="3106113"/>
              <a:ext cx="193629" cy="211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27" idx="3"/>
              <a:endCxn id="28" idx="7"/>
            </p:cNvCxnSpPr>
            <p:nvPr/>
          </p:nvCxnSpPr>
          <p:spPr bwMode="auto">
            <a:xfrm rot="5400000">
              <a:off x="2126388" y="3457646"/>
              <a:ext cx="296792" cy="25570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23" idx="4"/>
              <a:endCxn id="20" idx="7"/>
            </p:cNvCxnSpPr>
            <p:nvPr/>
          </p:nvCxnSpPr>
          <p:spPr bwMode="auto">
            <a:xfrm rot="5400000">
              <a:off x="1038527" y="3621135"/>
              <a:ext cx="504706" cy="21282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24" idx="6"/>
              <a:endCxn id="23" idx="1"/>
            </p:cNvCxnSpPr>
            <p:nvPr/>
          </p:nvCxnSpPr>
          <p:spPr bwMode="auto">
            <a:xfrm>
              <a:off x="939882" y="3110154"/>
              <a:ext cx="393879" cy="20950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22" idx="5"/>
              <a:endCxn id="25" idx="1"/>
            </p:cNvCxnSpPr>
            <p:nvPr/>
          </p:nvCxnSpPr>
          <p:spPr bwMode="auto">
            <a:xfrm rot="16200000" flipH="1">
              <a:off x="1529229" y="2029210"/>
              <a:ext cx="336471" cy="31764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59" idx="3"/>
              <a:endCxn id="25" idx="7"/>
            </p:cNvCxnSpPr>
            <p:nvPr/>
          </p:nvCxnSpPr>
          <p:spPr bwMode="auto">
            <a:xfrm rot="5400000">
              <a:off x="1982650" y="2072868"/>
              <a:ext cx="285683" cy="28111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34"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type="title"/>
          </p:nvPr>
        </p:nvSpPr>
        <p:spPr>
          <a:xfrm>
            <a:off x="0" y="0"/>
            <a:ext cx="9144000" cy="635000"/>
          </a:xfrm>
        </p:spPr>
        <p:txBody>
          <a:bodyPr/>
          <a:lstStyle/>
          <a:p>
            <a:r>
              <a:rPr lang="en-US" sz="3200" smtClean="0">
                <a:latin typeface="Arial" pitchFamily="-111" charset="0"/>
                <a:ea typeface="ＭＳ Ｐゴシック" pitchFamily="-111" charset="-128"/>
                <a:cs typeface="ＭＳ Ｐゴシック" pitchFamily="-111" charset="-128"/>
              </a:rPr>
              <a:t>Distances in scale-free networks</a:t>
            </a:r>
            <a:endParaRPr lang="en-US" sz="4000" smtClean="0">
              <a:latin typeface="Arial" pitchFamily="-111" charset="0"/>
              <a:ea typeface="ＭＳ Ｐゴシック" pitchFamily="-111" charset="-128"/>
              <a:cs typeface="ＭＳ Ｐゴシック" pitchFamily="-111" charset="-128"/>
            </a:endParaRPr>
          </a:p>
        </p:txBody>
      </p:sp>
      <p:graphicFrame>
        <p:nvGraphicFramePr>
          <p:cNvPr id="71682" name="Object 2"/>
          <p:cNvGraphicFramePr>
            <a:graphicFrameLocks noChangeAspect="1"/>
          </p:cNvGraphicFramePr>
          <p:nvPr/>
        </p:nvGraphicFramePr>
        <p:xfrm>
          <a:off x="381000" y="1323010"/>
          <a:ext cx="2520950" cy="2984500"/>
        </p:xfrm>
        <a:graphic>
          <a:graphicData uri="http://schemas.openxmlformats.org/presentationml/2006/ole">
            <mc:AlternateContent xmlns:mc="http://schemas.openxmlformats.org/markup-compatibility/2006">
              <mc:Choice xmlns:v="urn:schemas-microsoft-com:vml" Requires="v">
                <p:oleObj spid="_x0000_s71745" name="Document" r:id="rId3" imgW="6755556" imgH="7161905" progId="Word.Document.12">
                  <p:link updateAutomatic="1"/>
                </p:oleObj>
              </mc:Choice>
              <mc:Fallback>
                <p:oleObj name="Document" r:id="rId3" imgW="6755556" imgH="7161905" progId="Word.Document.12">
                  <p:link updateAutomatic="1"/>
                  <p:pic>
                    <p:nvPicPr>
                      <p:cNvPr id="0"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23010"/>
                        <a:ext cx="252095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1686" name="TextBox 5"/>
          <p:cNvSpPr txBox="1">
            <a:spLocks noChangeArrowheads="1"/>
          </p:cNvSpPr>
          <p:nvPr/>
        </p:nvSpPr>
        <p:spPr bwMode="auto">
          <a:xfrm>
            <a:off x="2971800" y="1300247"/>
            <a:ext cx="6172200" cy="3632200"/>
          </a:xfrm>
          <a:prstGeom prst="rect">
            <a:avLst/>
          </a:prstGeom>
          <a:noFill/>
          <a:ln w="9525">
            <a:noFill/>
            <a:miter lim="800000"/>
            <a:headEnd/>
            <a:tailEnd/>
          </a:ln>
        </p:spPr>
        <p:txBody>
          <a:bodyPr>
            <a:prstTxWarp prst="textNoShape">
              <a:avLst/>
            </a:prstTxWarp>
            <a:spAutoFit/>
          </a:bodyPr>
          <a:lstStyle/>
          <a:p>
            <a:r>
              <a:rPr lang="en-US" sz="1200" dirty="0">
                <a:latin typeface="Helvetica" pitchFamily="-111" charset="0"/>
                <a:ea typeface="Helvetica" pitchFamily="-111" charset="0"/>
                <a:cs typeface="Helvetica" pitchFamily="-111" charset="0"/>
              </a:rPr>
              <a:t>Size of the biggest hub is of order O(N). Most nodes can be connected within two layers of it, thus the average path length will be independent of the system size.</a:t>
            </a:r>
            <a:r>
              <a:rPr lang="cs-CZ" sz="1200" dirty="0">
                <a:latin typeface="Helvetica" pitchFamily="-111" charset="0"/>
                <a:ea typeface="Helvetica" pitchFamily="-111" charset="0"/>
                <a:cs typeface="Helvetica" pitchFamily="-111" charset="0"/>
              </a:rPr>
              <a:t> </a:t>
            </a:r>
          </a:p>
          <a:p>
            <a:endParaRPr lang="cs-CZ" sz="1200" dirty="0">
              <a:latin typeface="Helvetica" pitchFamily="-111" charset="0"/>
              <a:ea typeface="Helvetica" pitchFamily="-111" charset="0"/>
              <a:cs typeface="Helvetica" pitchFamily="-111" charset="0"/>
            </a:endParaRPr>
          </a:p>
          <a:p>
            <a:r>
              <a:rPr lang="en-US" sz="1200" dirty="0">
                <a:latin typeface="Helvetica" pitchFamily="-111" charset="0"/>
                <a:ea typeface="Helvetica" pitchFamily="-111" charset="0"/>
                <a:cs typeface="Helvetica" pitchFamily="-111" charset="0"/>
              </a:rPr>
              <a:t>The average path length increases slower than logarithmically. In a random network all nodes have comparable degree, thus most paths will have comparable length. In a scale-free network the vast majority of the path go through the few high degree hubs, reducing the distances between nodes. </a:t>
            </a:r>
          </a:p>
          <a:p>
            <a:endParaRPr lang="cs-CZ" sz="1200" dirty="0">
              <a:latin typeface="Helvetica" pitchFamily="-111" charset="0"/>
              <a:ea typeface="Helvetica" pitchFamily="-111" charset="0"/>
              <a:cs typeface="Helvetica" pitchFamily="-111" charset="0"/>
            </a:endParaRPr>
          </a:p>
          <a:p>
            <a:endParaRPr lang="cs-CZ" sz="1200" dirty="0">
              <a:latin typeface="Helvetica" pitchFamily="-111" charset="0"/>
              <a:ea typeface="Helvetica" pitchFamily="-111" charset="0"/>
              <a:cs typeface="Helvetica" pitchFamily="-111" charset="0"/>
            </a:endParaRPr>
          </a:p>
          <a:p>
            <a:r>
              <a:rPr lang="en-US" sz="1200" dirty="0">
                <a:latin typeface="Helvetica" pitchFamily="-111" charset="0"/>
                <a:ea typeface="Helvetica" pitchFamily="-111" charset="0"/>
                <a:cs typeface="Helvetica" pitchFamily="-111" charset="0"/>
              </a:rPr>
              <a:t>Some key models produce </a:t>
            </a:r>
            <a:r>
              <a:rPr lang="en-US" sz="1200" dirty="0" err="1">
                <a:latin typeface="Helvetica" pitchFamily="-111" charset="0"/>
                <a:ea typeface="Helvetica" pitchFamily="-111" charset="0"/>
                <a:cs typeface="Helvetica" pitchFamily="-111" charset="0"/>
              </a:rPr>
              <a:t>γ</a:t>
            </a:r>
            <a:r>
              <a:rPr lang="en-US" sz="1200" dirty="0">
                <a:latin typeface="Helvetica" pitchFamily="-111" charset="0"/>
                <a:ea typeface="Helvetica" pitchFamily="-111" charset="0"/>
                <a:cs typeface="Helvetica" pitchFamily="-111" charset="0"/>
              </a:rPr>
              <a:t>=3, so the result is of particular importance for them. This was first derived by </a:t>
            </a:r>
            <a:r>
              <a:rPr lang="en-US" sz="1200" dirty="0" err="1">
                <a:latin typeface="Helvetica" pitchFamily="-111" charset="0"/>
                <a:ea typeface="Helvetica" pitchFamily="-111" charset="0"/>
                <a:cs typeface="Helvetica" pitchFamily="-111" charset="0"/>
              </a:rPr>
              <a:t>Bollobas</a:t>
            </a:r>
            <a:r>
              <a:rPr lang="en-US" sz="1200" dirty="0">
                <a:latin typeface="Helvetica" pitchFamily="-111" charset="0"/>
                <a:ea typeface="Helvetica" pitchFamily="-111" charset="0"/>
                <a:cs typeface="Helvetica" pitchFamily="-111" charset="0"/>
              </a:rPr>
              <a:t> and collaborators for the network diameter in the context of  a dynamical model, but it holds for the average path length as well.</a:t>
            </a:r>
          </a:p>
          <a:p>
            <a:endParaRPr lang="cs-CZ" sz="1200" dirty="0">
              <a:latin typeface="Helvetica" pitchFamily="-111" charset="0"/>
              <a:ea typeface="Helvetica" pitchFamily="-111" charset="0"/>
              <a:cs typeface="Helvetica" pitchFamily="-111" charset="0"/>
            </a:endParaRPr>
          </a:p>
          <a:p>
            <a:endParaRPr lang="cs-CZ" sz="1200" dirty="0">
              <a:latin typeface="Helvetica" pitchFamily="-111" charset="0"/>
              <a:ea typeface="Helvetica" pitchFamily="-111" charset="0"/>
              <a:cs typeface="Helvetica" pitchFamily="-111" charset="0"/>
            </a:endParaRPr>
          </a:p>
          <a:p>
            <a:r>
              <a:rPr lang="en-US" sz="1200" b="1" u="sng" dirty="0">
                <a:latin typeface="Helvetica" pitchFamily="-111" charset="0"/>
                <a:ea typeface="Helvetica" pitchFamily="-111" charset="0"/>
                <a:cs typeface="Helvetica" pitchFamily="-111" charset="0"/>
              </a:rPr>
              <a:t>T</a:t>
            </a:r>
            <a:r>
              <a:rPr lang="en-US" sz="1200" dirty="0">
                <a:latin typeface="Helvetica" pitchFamily="-111" charset="0"/>
                <a:ea typeface="Helvetica" pitchFamily="-111" charset="0"/>
                <a:cs typeface="Helvetica" pitchFamily="-111" charset="0"/>
              </a:rPr>
              <a:t>he second moment of the distribution is finite, thus in many ways the network behaves as a random network. Hence the average path length follows the result that we derived for the random network model earlier.</a:t>
            </a:r>
            <a:endParaRPr lang="cs-CZ" sz="1200" dirty="0">
              <a:latin typeface="Helvetica" pitchFamily="-111" charset="0"/>
              <a:ea typeface="Helvetica" pitchFamily="-111" charset="0"/>
              <a:cs typeface="Helvetica" pitchFamily="-111" charset="0"/>
            </a:endParaRPr>
          </a:p>
          <a:p>
            <a:r>
              <a:rPr lang="en-US" sz="1200" dirty="0">
                <a:latin typeface="Helvetica" pitchFamily="-111" charset="0"/>
                <a:ea typeface="Helvetica" pitchFamily="-111" charset="0"/>
                <a:cs typeface="Helvetica" pitchFamily="-111" charset="0"/>
              </a:rPr>
              <a:t> </a:t>
            </a:r>
            <a:endParaRPr lang="cs-CZ" sz="1200" dirty="0">
              <a:latin typeface="Helvetica" pitchFamily="-111" charset="0"/>
              <a:ea typeface="Helvetica" pitchFamily="-111" charset="0"/>
              <a:cs typeface="Helvetica" pitchFamily="-111" charset="0"/>
            </a:endParaRPr>
          </a:p>
          <a:p>
            <a:endParaRPr lang="hu-HU" sz="1400" dirty="0"/>
          </a:p>
        </p:txBody>
      </p:sp>
      <p:sp>
        <p:nvSpPr>
          <p:cNvPr id="71687" name="Text Box 4"/>
          <p:cNvSpPr txBox="1">
            <a:spLocks noChangeArrowheads="1"/>
          </p:cNvSpPr>
          <p:nvPr/>
        </p:nvSpPr>
        <p:spPr bwMode="auto">
          <a:xfrm>
            <a:off x="0" y="5080000"/>
            <a:ext cx="9144000" cy="1362075"/>
          </a:xfrm>
          <a:prstGeom prst="rect">
            <a:avLst/>
          </a:prstGeom>
          <a:noFill/>
          <a:ln w="9525">
            <a:noFill/>
            <a:miter lim="800000"/>
            <a:headEnd/>
            <a:tailEnd/>
          </a:ln>
        </p:spPr>
        <p:txBody>
          <a:bodyPr>
            <a:prstTxWarp prst="textNoShape">
              <a:avLst/>
            </a:prstTxWarp>
            <a:spAutoFit/>
          </a:bodyPr>
          <a:lstStyle/>
          <a:p>
            <a:r>
              <a:rPr lang="en-US" sz="1100">
                <a:solidFill>
                  <a:srgbClr val="000000"/>
                </a:solidFill>
                <a:latin typeface="Helvetica" pitchFamily="-111" charset="0"/>
                <a:ea typeface="Times New Roman (Hebrew)" charset="0"/>
              </a:rPr>
              <a:t>Cohen, Havlin   Phys. Rev. Lett. 90, 58701(2003); Cohen, Havlin and ben-Avraham, in Handbook of Graphs and Networks, Eds. Bornholdt and Shuster (Willy-VCH, NY, 2002) Chap. 4; Confirmed also by: Dorogovtsev et al (2002), Chung and Lu (2002); (Bollobas, Riordan, 2002; Bollobas, 1985; Newman, 2001</a:t>
            </a:r>
          </a:p>
          <a:p>
            <a:pPr>
              <a:spcBef>
                <a:spcPct val="50000"/>
              </a:spcBef>
            </a:pPr>
            <a:endParaRPr lang="en-US" sz="1100">
              <a:solidFill>
                <a:srgbClr val="000000"/>
              </a:solidFill>
              <a:latin typeface="Times New Roman" pitchFamily="-111" charset="0"/>
              <a:ea typeface="Times New Roman (Hebrew)" charset="0"/>
              <a:cs typeface="Times New Roman (Hebrew)" charset="0"/>
            </a:endParaRPr>
          </a:p>
          <a:p>
            <a:pPr>
              <a:spcBef>
                <a:spcPct val="50000"/>
              </a:spcBef>
            </a:pPr>
            <a:endParaRPr lang="en-US" sz="1100">
              <a:solidFill>
                <a:srgbClr val="000000"/>
              </a:solidFill>
              <a:latin typeface="Times New Roman" pitchFamily="-111" charset="0"/>
              <a:ea typeface="Times New Roman (Hebrew)" charset="0"/>
              <a:cs typeface="Times New Roman (Hebrew)" charset="0"/>
            </a:endParaRPr>
          </a:p>
          <a:p>
            <a:pPr>
              <a:spcBef>
                <a:spcPct val="50000"/>
              </a:spcBef>
            </a:pPr>
            <a:endParaRPr lang="he-IL" sz="1100">
              <a:solidFill>
                <a:srgbClr val="000000"/>
              </a:solidFill>
              <a:latin typeface="Times New Roman" pitchFamily="-111" charset="0"/>
              <a:ea typeface="Times New Roman (Hebrew)" charset="0"/>
              <a:cs typeface="Times New Roman (Hebrew)" charset="0"/>
            </a:endParaRPr>
          </a:p>
        </p:txBody>
      </p:sp>
      <p:graphicFrame>
        <p:nvGraphicFramePr>
          <p:cNvPr id="71683" name="Object 3"/>
          <p:cNvGraphicFramePr>
            <a:graphicFrameLocks noChangeAspect="1"/>
          </p:cNvGraphicFramePr>
          <p:nvPr/>
        </p:nvGraphicFramePr>
        <p:xfrm>
          <a:off x="0" y="1968500"/>
          <a:ext cx="990600" cy="650875"/>
        </p:xfrm>
        <a:graphic>
          <a:graphicData uri="http://schemas.openxmlformats.org/presentationml/2006/ole">
            <mc:AlternateContent xmlns:mc="http://schemas.openxmlformats.org/markup-compatibility/2006">
              <mc:Choice xmlns:v="urn:schemas-microsoft-com:vml" Requires="v">
                <p:oleObj spid="_x0000_s71746" name="Document" r:id="rId6" imgW="1370160" imgH="1084320" progId="Word.Document.8">
                  <p:embed/>
                </p:oleObj>
              </mc:Choice>
              <mc:Fallback>
                <p:oleObj name="Document" r:id="rId6" imgW="1370160" imgH="1084320" progId="Word.Document.8">
                  <p:embed/>
                  <p:pic>
                    <p:nvPicPr>
                      <p:cNvPr id="0"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968500"/>
                        <a:ext cx="990600"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8" name="Text Box 6"/>
          <p:cNvSpPr txBox="1">
            <a:spLocks noChangeArrowheads="1"/>
          </p:cNvSpPr>
          <p:nvPr/>
        </p:nvSpPr>
        <p:spPr bwMode="auto">
          <a:xfrm>
            <a:off x="290513" y="3851359"/>
            <a:ext cx="838200" cy="461963"/>
          </a:xfrm>
          <a:prstGeom prst="rect">
            <a:avLst/>
          </a:prstGeom>
          <a:noFill/>
          <a:ln w="9525">
            <a:noFill/>
            <a:miter lim="800000"/>
            <a:headEnd/>
            <a:tailEnd/>
          </a:ln>
        </p:spPr>
        <p:txBody>
          <a:bodyPr>
            <a:prstTxWarp prst="textNoShape">
              <a:avLst/>
            </a:prstTxWarp>
            <a:spAutoFit/>
          </a:bodyPr>
          <a:lstStyle/>
          <a:p>
            <a:pPr>
              <a:spcBef>
                <a:spcPct val="50000"/>
              </a:spcBef>
            </a:pPr>
            <a:r>
              <a:rPr lang="en-US" sz="1200" b="1" dirty="0">
                <a:solidFill>
                  <a:srgbClr val="3333CC"/>
                </a:solidFill>
                <a:latin typeface="Times New Roman" pitchFamily="-111" charset="0"/>
                <a:ea typeface="Times New Roman (Hebrew)" charset="0"/>
                <a:cs typeface="Times New Roman (Hebrew)" charset="0"/>
              </a:rPr>
              <a:t>Small World</a:t>
            </a:r>
          </a:p>
        </p:txBody>
      </p:sp>
      <p:sp>
        <p:nvSpPr>
          <p:cNvPr id="7168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111" charset="0"/>
                <a:ea typeface="Helvetica" pitchFamily="-111" charset="0"/>
                <a:cs typeface="Helvetica" pitchFamily="-111" charset="0"/>
              </a:rPr>
              <a:t>SMALL WORLD BEHAVIOR IN </a:t>
            </a:r>
            <a:r>
              <a:rPr lang="en-US" sz="2000" b="1" dirty="0">
                <a:solidFill>
                  <a:schemeClr val="bg1"/>
                </a:solidFill>
                <a:latin typeface="Helvetica" pitchFamily="-111" charset="0"/>
                <a:ea typeface="Helvetica" pitchFamily="-111" charset="0"/>
                <a:cs typeface="Helvetica" pitchFamily="-111" charset="0"/>
              </a:rPr>
              <a:t>SCALE-FREE NETWORKS</a:t>
            </a:r>
          </a:p>
        </p:txBody>
      </p:sp>
      <p:graphicFrame>
        <p:nvGraphicFramePr>
          <p:cNvPr id="71684" name="Object 4"/>
          <p:cNvGraphicFramePr>
            <a:graphicFrameLocks noChangeAspect="1"/>
          </p:cNvGraphicFramePr>
          <p:nvPr/>
        </p:nvGraphicFramePr>
        <p:xfrm>
          <a:off x="3742406" y="506839"/>
          <a:ext cx="1799011" cy="560388"/>
        </p:xfrm>
        <a:graphic>
          <a:graphicData uri="http://schemas.openxmlformats.org/presentationml/2006/ole">
            <mc:AlternateContent xmlns:mc="http://schemas.openxmlformats.org/markup-compatibility/2006">
              <mc:Choice xmlns:v="urn:schemas-microsoft-com:vml" Requires="v">
                <p:oleObj spid="_x0000_s71747" name="Equation" r:id="rId8" imgW="927100" imgH="355600" progId="Equation.DSMT4">
                  <p:embed/>
                </p:oleObj>
              </mc:Choice>
              <mc:Fallback>
                <p:oleObj name="Equation" r:id="rId8" imgW="927100" imgH="355600" progId="Equation.DSMT4">
                  <p:embed/>
                  <p:pic>
                    <p:nvPicPr>
                      <p:cNvPr id="0" name="Picture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2406" y="506839"/>
                        <a:ext cx="1799011"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ubtitle 2"/>
          <p:cNvSpPr txBox="1">
            <a:spLocks/>
          </p:cNvSpPr>
          <p:nvPr/>
        </p:nvSpPr>
        <p:spPr bwMode="auto">
          <a:xfrm>
            <a:off x="0" y="152400"/>
            <a:ext cx="9144000" cy="41910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r>
              <a:rPr lang="en-US" sz="2000" b="1" smtClean="0">
                <a:solidFill>
                  <a:prstClr val="white"/>
                </a:solidFill>
                <a:latin typeface="Helvetica" charset="0"/>
                <a:cs typeface="Helvetica" charset="0"/>
              </a:rPr>
              <a:t>Why are small worlds surprising?		Suprising compared to what?</a:t>
            </a:r>
          </a:p>
        </p:txBody>
      </p:sp>
      <p:sp>
        <p:nvSpPr>
          <p:cNvPr id="98306" name="Subtitle 2"/>
          <p:cNvSpPr txBox="1">
            <a:spLocks/>
          </p:cNvSpPr>
          <p:nvPr/>
        </p:nvSpPr>
        <p:spPr bwMode="auto">
          <a:xfrm flipH="1">
            <a:off x="4470400" y="152400"/>
            <a:ext cx="46038" cy="4191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20000"/>
              </a:spcBef>
            </a:pPr>
            <a:endParaRPr lang="hu-HU" sz="1600" b="1" smtClean="0">
              <a:solidFill>
                <a:prstClr val="white"/>
              </a:solidFill>
              <a:latin typeface="Helvetica" charset="0"/>
              <a:cs typeface="Helvetica" charset="0"/>
            </a:endParaRPr>
          </a:p>
        </p:txBody>
      </p:sp>
      <p:sp>
        <p:nvSpPr>
          <p:cNvPr id="98307" name="TextBox 3"/>
          <p:cNvSpPr txBox="1">
            <a:spLocks noChangeArrowheads="1"/>
          </p:cNvSpPr>
          <p:nvPr/>
        </p:nvSpPr>
        <p:spPr bwMode="auto">
          <a:xfrm>
            <a:off x="6375400" y="5400675"/>
            <a:ext cx="26924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900" b="1" smtClean="0">
                <a:solidFill>
                  <a:srgbClr val="A6A6A6"/>
                </a:solidFill>
                <a:latin typeface="Helvetica" charset="0"/>
                <a:cs typeface="Helvetica" charset="0"/>
              </a:rPr>
              <a:t>Network Science: Random Graphs </a:t>
            </a:r>
            <a:r>
              <a:rPr lang="en-US" sz="600" i="1" smtClean="0">
                <a:solidFill>
                  <a:srgbClr val="A6A6A6"/>
                </a:solidFill>
                <a:latin typeface="Helvetica" charset="0"/>
                <a:cs typeface="Helvetica" charset="0"/>
              </a:rPr>
              <a:t>January 31, 2011</a:t>
            </a:r>
          </a:p>
        </p:txBody>
      </p:sp>
      <p:pic>
        <p:nvPicPr>
          <p:cNvPr id="98308" name="Picture 8" descr="F-RG-Lattices-schematic-marci.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60450"/>
            <a:ext cx="91440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1977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type="title"/>
          </p:nvPr>
        </p:nvSpPr>
        <p:spPr>
          <a:xfrm>
            <a:off x="0" y="0"/>
            <a:ext cx="9144000" cy="635000"/>
          </a:xfrm>
        </p:spPr>
        <p:txBody>
          <a:bodyPr/>
          <a:lstStyle/>
          <a:p>
            <a:r>
              <a:rPr lang="en-US" sz="3200" smtClean="0">
                <a:latin typeface="Arial" pitchFamily="-111" charset="0"/>
                <a:ea typeface="ＭＳ Ｐゴシック" pitchFamily="-111" charset="-128"/>
                <a:cs typeface="ＭＳ Ｐゴシック" pitchFamily="-111" charset="-128"/>
              </a:rPr>
              <a:t>Distances in scale-free networks</a:t>
            </a:r>
            <a:endParaRPr lang="en-US" sz="4000" smtClean="0">
              <a:latin typeface="Arial" pitchFamily="-111" charset="0"/>
              <a:ea typeface="ＭＳ Ｐゴシック" pitchFamily="-111" charset="-128"/>
              <a:cs typeface="ＭＳ Ｐゴシック" pitchFamily="-111" charset="-128"/>
            </a:endParaRPr>
          </a:p>
        </p:txBody>
      </p:sp>
      <p:sp>
        <p:nvSpPr>
          <p:cNvPr id="7168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111" charset="0"/>
                <a:ea typeface="Helvetica" pitchFamily="-111" charset="0"/>
                <a:cs typeface="Helvetica" pitchFamily="-111" charset="0"/>
              </a:rPr>
              <a:t>SMALL WORLD BEHAVIOR IN </a:t>
            </a:r>
            <a:r>
              <a:rPr lang="en-US" sz="2000" b="1" dirty="0">
                <a:solidFill>
                  <a:schemeClr val="bg1"/>
                </a:solidFill>
                <a:latin typeface="Helvetica" pitchFamily="-111" charset="0"/>
                <a:ea typeface="Helvetica" pitchFamily="-111" charset="0"/>
                <a:cs typeface="Helvetica" pitchFamily="-111" charset="0"/>
              </a:rPr>
              <a:t>SCALE-FREE NETWORKS</a:t>
            </a:r>
          </a:p>
        </p:txBody>
      </p:sp>
      <p:pic>
        <p:nvPicPr>
          <p:cNvPr id="2" name="Picture 1"/>
          <p:cNvPicPr>
            <a:picLocks noChangeAspect="1"/>
          </p:cNvPicPr>
          <p:nvPr/>
        </p:nvPicPr>
        <p:blipFill>
          <a:blip r:embed="rId2"/>
          <a:stretch>
            <a:fillRect/>
          </a:stretch>
        </p:blipFill>
        <p:spPr>
          <a:xfrm>
            <a:off x="207331" y="635000"/>
            <a:ext cx="5276543" cy="4904272"/>
          </a:xfrm>
          <a:prstGeom prst="rect">
            <a:avLst/>
          </a:prstGeom>
        </p:spPr>
      </p:pic>
      <p:pic>
        <p:nvPicPr>
          <p:cNvPr id="3" name="Picture 2"/>
          <p:cNvPicPr>
            <a:picLocks noChangeAspect="1"/>
          </p:cNvPicPr>
          <p:nvPr/>
        </p:nvPicPr>
        <p:blipFill>
          <a:blip r:embed="rId3"/>
          <a:stretch>
            <a:fillRect/>
          </a:stretch>
        </p:blipFill>
        <p:spPr>
          <a:xfrm>
            <a:off x="5754520" y="1872672"/>
            <a:ext cx="3389480" cy="22836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5"/>
          <p:cNvSpPr txBox="1">
            <a:spLocks noChangeArrowheads="1"/>
          </p:cNvSpPr>
          <p:nvPr/>
        </p:nvSpPr>
        <p:spPr bwMode="auto">
          <a:xfrm>
            <a:off x="369888" y="735013"/>
            <a:ext cx="2987675" cy="2554287"/>
          </a:xfrm>
          <a:prstGeom prst="rect">
            <a:avLst/>
          </a:prstGeom>
          <a:noFill/>
          <a:ln w="9525">
            <a:noFill/>
            <a:miter lim="800000"/>
            <a:headEnd/>
            <a:tailEnd/>
          </a:ln>
        </p:spPr>
        <p:txBody>
          <a:bodyPr>
            <a:prstTxWarp prst="textNoShape">
              <a:avLst/>
            </a:prstTxWarp>
            <a:spAutoFit/>
          </a:bodyPr>
          <a:lstStyle/>
          <a:p>
            <a:r>
              <a:rPr lang="en-US" sz="1600">
                <a:latin typeface="Helvetica" pitchFamily="-111" charset="0"/>
                <a:ea typeface="Helvetica" pitchFamily="-111" charset="0"/>
                <a:cs typeface="Helvetica" pitchFamily="-111" charset="0"/>
              </a:rPr>
              <a:t>Nodes: </a:t>
            </a:r>
            <a:r>
              <a:rPr lang="en-US" sz="1600" b="1">
                <a:solidFill>
                  <a:srgbClr val="FF0000"/>
                </a:solidFill>
                <a:latin typeface="Helvetica" pitchFamily="-111" charset="0"/>
                <a:ea typeface="Helvetica" pitchFamily="-111" charset="0"/>
                <a:cs typeface="Helvetica" pitchFamily="-111" charset="0"/>
              </a:rPr>
              <a:t>WWW documents </a:t>
            </a:r>
            <a:r>
              <a:rPr lang="en-US" sz="1600">
                <a:latin typeface="Helvetica" pitchFamily="-111" charset="0"/>
                <a:ea typeface="Helvetica" pitchFamily="-111" charset="0"/>
                <a:cs typeface="Helvetica" pitchFamily="-111" charset="0"/>
              </a:rPr>
              <a:t>Links:   </a:t>
            </a:r>
            <a:r>
              <a:rPr lang="en-US" sz="1600" b="1">
                <a:solidFill>
                  <a:srgbClr val="FF0000"/>
                </a:solidFill>
                <a:latin typeface="Helvetica" pitchFamily="-111" charset="0"/>
                <a:ea typeface="Helvetica" pitchFamily="-111" charset="0"/>
                <a:cs typeface="Helvetica" pitchFamily="-111" charset="0"/>
              </a:rPr>
              <a:t>URL links</a:t>
            </a:r>
          </a:p>
          <a:p>
            <a:endParaRPr lang="en-US" sz="1600">
              <a:latin typeface="Helvetica" pitchFamily="-111" charset="0"/>
              <a:ea typeface="Helvetica" pitchFamily="-111" charset="0"/>
              <a:cs typeface="Helvetica" pitchFamily="-111" charset="0"/>
            </a:endParaRPr>
          </a:p>
          <a:p>
            <a:r>
              <a:rPr lang="en-US" sz="1600">
                <a:latin typeface="Helvetica" pitchFamily="-111" charset="0"/>
                <a:ea typeface="Helvetica" pitchFamily="-111" charset="0"/>
                <a:cs typeface="Helvetica" pitchFamily="-111" charset="0"/>
              </a:rPr>
              <a:t>Over 3 billion documents</a:t>
            </a:r>
          </a:p>
          <a:p>
            <a:endParaRPr lang="en-US" sz="1600">
              <a:latin typeface="Helvetica" pitchFamily="-111" charset="0"/>
              <a:ea typeface="Helvetica" pitchFamily="-111" charset="0"/>
              <a:cs typeface="Helvetica" pitchFamily="-111" charset="0"/>
            </a:endParaRPr>
          </a:p>
          <a:p>
            <a:r>
              <a:rPr lang="en-US" sz="1600">
                <a:latin typeface="Helvetica" pitchFamily="-111" charset="0"/>
                <a:ea typeface="Helvetica" pitchFamily="-111" charset="0"/>
                <a:cs typeface="Helvetica" pitchFamily="-111" charset="0"/>
              </a:rPr>
              <a:t>ROBOT: collects all URL’s found in a document and follows them recursively</a:t>
            </a:r>
          </a:p>
          <a:p>
            <a:endParaRPr lang="en-US" sz="1600">
              <a:latin typeface="Helvetica" pitchFamily="-111" charset="0"/>
              <a:ea typeface="Helvetica" pitchFamily="-111" charset="0"/>
              <a:cs typeface="Helvetica" pitchFamily="-111" charset="0"/>
            </a:endParaRPr>
          </a:p>
          <a:p>
            <a:endParaRPr lang="en-US" sz="1600">
              <a:latin typeface="Helvetica" pitchFamily="-111" charset="0"/>
              <a:ea typeface="Helvetica" pitchFamily="-111" charset="0"/>
              <a:cs typeface="Helvetica" pitchFamily="-111" charset="0"/>
            </a:endParaRPr>
          </a:p>
        </p:txBody>
      </p:sp>
      <p:pic>
        <p:nvPicPr>
          <p:cNvPr id="20483" name="Picture 6" descr="small_net_color"/>
          <p:cNvPicPr>
            <a:picLocks noChangeArrowheads="1"/>
          </p:cNvPicPr>
          <p:nvPr/>
        </p:nvPicPr>
        <p:blipFill>
          <a:blip r:embed="rId2"/>
          <a:srcRect/>
          <a:stretch>
            <a:fillRect/>
          </a:stretch>
        </p:blipFill>
        <p:spPr bwMode="auto">
          <a:xfrm>
            <a:off x="350838" y="2887663"/>
            <a:ext cx="2697162" cy="2513012"/>
          </a:xfrm>
          <a:prstGeom prst="rect">
            <a:avLst/>
          </a:prstGeom>
          <a:noFill/>
          <a:ln w="9525">
            <a:noFill/>
            <a:miter lim="800000"/>
            <a:headEnd/>
            <a:tailEnd/>
          </a:ln>
        </p:spPr>
      </p:pic>
      <p:grpSp>
        <p:nvGrpSpPr>
          <p:cNvPr id="2" name="Group 9"/>
          <p:cNvGrpSpPr>
            <a:grpSpLocks/>
          </p:cNvGrpSpPr>
          <p:nvPr/>
        </p:nvGrpSpPr>
        <p:grpSpPr bwMode="auto">
          <a:xfrm>
            <a:off x="5441950" y="735012"/>
            <a:ext cx="2435225" cy="1854597"/>
            <a:chOff x="3449" y="384"/>
            <a:chExt cx="2111" cy="1556"/>
          </a:xfrm>
        </p:grpSpPr>
        <p:pic>
          <p:nvPicPr>
            <p:cNvPr id="20494" name="Picture 10" descr="gaussian"/>
            <p:cNvPicPr>
              <a:picLocks noChangeAspect="1" noChangeArrowheads="1"/>
            </p:cNvPicPr>
            <p:nvPr/>
          </p:nvPicPr>
          <p:blipFill>
            <a:blip r:embed="rId3"/>
            <a:srcRect/>
            <a:stretch>
              <a:fillRect/>
            </a:stretch>
          </p:blipFill>
          <p:spPr bwMode="auto">
            <a:xfrm>
              <a:off x="3449" y="384"/>
              <a:ext cx="1920" cy="1556"/>
            </a:xfrm>
            <a:prstGeom prst="rect">
              <a:avLst/>
            </a:prstGeom>
            <a:noFill/>
            <a:ln w="9525">
              <a:noFill/>
              <a:miter lim="800000"/>
              <a:headEnd/>
              <a:tailEnd/>
            </a:ln>
          </p:spPr>
        </p:pic>
        <p:sp>
          <p:nvSpPr>
            <p:cNvPr id="20495" name="Text Box 11"/>
            <p:cNvSpPr txBox="1">
              <a:spLocks noChangeArrowheads="1"/>
            </p:cNvSpPr>
            <p:nvPr/>
          </p:nvSpPr>
          <p:spPr bwMode="auto">
            <a:xfrm rot="5412224">
              <a:off x="4902" y="957"/>
              <a:ext cx="1024" cy="293"/>
            </a:xfrm>
            <a:prstGeom prst="rect">
              <a:avLst/>
            </a:prstGeom>
            <a:noFill/>
            <a:ln w="12700">
              <a:noFill/>
              <a:miter lim="800000"/>
              <a:headEnd/>
              <a:tailEnd/>
            </a:ln>
          </p:spPr>
          <p:txBody>
            <a:bodyPr wrap="square">
              <a:prstTxWarp prst="textNoShape">
                <a:avLst/>
              </a:prstTxWarp>
              <a:spAutoFit/>
            </a:bodyPr>
            <a:lstStyle/>
            <a:p>
              <a:r>
                <a:rPr lang="en-US" sz="1600" b="1" dirty="0">
                  <a:solidFill>
                    <a:srgbClr val="000000"/>
                  </a:solidFill>
                  <a:latin typeface="Helvetica" pitchFamily="-111" charset="0"/>
                  <a:ea typeface="Helvetica" pitchFamily="-111" charset="0"/>
                  <a:cs typeface="Helvetica" pitchFamily="-111" charset="0"/>
                </a:rPr>
                <a:t>Expected</a:t>
              </a:r>
            </a:p>
          </p:txBody>
        </p:sp>
      </p:grpSp>
      <p:sp>
        <p:nvSpPr>
          <p:cNvPr id="20487" name="Text Box 7"/>
          <p:cNvSpPr txBox="1">
            <a:spLocks noChangeArrowheads="1"/>
          </p:cNvSpPr>
          <p:nvPr/>
        </p:nvSpPr>
        <p:spPr bwMode="auto">
          <a:xfrm>
            <a:off x="1528763" y="5265738"/>
            <a:ext cx="6248400" cy="277812"/>
          </a:xfrm>
          <a:prstGeom prst="rect">
            <a:avLst/>
          </a:prstGeom>
          <a:noFill/>
          <a:ln w="9525">
            <a:noFill/>
            <a:miter lim="800000"/>
            <a:headEnd/>
            <a:tailEnd/>
          </a:ln>
        </p:spPr>
        <p:txBody>
          <a:bodyPr>
            <a:prstTxWarp prst="textNoShape">
              <a:avLst/>
            </a:prstTxWarp>
            <a:spAutoFit/>
          </a:bodyPr>
          <a:lstStyle/>
          <a:p>
            <a:r>
              <a:rPr lang="en-US" sz="1200">
                <a:solidFill>
                  <a:srgbClr val="000000"/>
                </a:solidFill>
                <a:latin typeface="Helvetica" pitchFamily="-111" charset="0"/>
                <a:ea typeface="Helvetica" pitchFamily="-111" charset="0"/>
                <a:cs typeface="Helvetica" pitchFamily="-111" charset="0"/>
              </a:rPr>
              <a:t>R. Albert, H. Jeong, A-L Barabasi, </a:t>
            </a:r>
            <a:r>
              <a:rPr lang="en-US" sz="1200" i="1">
                <a:solidFill>
                  <a:srgbClr val="000000"/>
                </a:solidFill>
                <a:latin typeface="Helvetica" pitchFamily="-111" charset="0"/>
                <a:ea typeface="Helvetica" pitchFamily="-111" charset="0"/>
                <a:cs typeface="Helvetica" pitchFamily="-111" charset="0"/>
              </a:rPr>
              <a:t>Nature</a:t>
            </a:r>
            <a:r>
              <a:rPr lang="en-US" sz="1200">
                <a:solidFill>
                  <a:srgbClr val="000000"/>
                </a:solidFill>
                <a:latin typeface="Helvetica" pitchFamily="-111" charset="0"/>
                <a:ea typeface="Helvetica" pitchFamily="-111" charset="0"/>
                <a:cs typeface="Helvetica" pitchFamily="-111" charset="0"/>
              </a:rPr>
              <a:t>, 401 130 (1999).</a:t>
            </a:r>
          </a:p>
        </p:txBody>
      </p:sp>
      <p:sp>
        <p:nvSpPr>
          <p:cNvPr id="2048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WORLD WIDE WEB</a:t>
            </a:r>
          </a:p>
        </p:txBody>
      </p:sp>
      <p:sp>
        <p:nvSpPr>
          <p:cNvPr id="16"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17" name="Picture 16" descr="F-SF-Pk-www-ND-marci.jpg"/>
          <p:cNvPicPr>
            <a:picLocks noChangeAspect="1"/>
          </p:cNvPicPr>
          <p:nvPr/>
        </p:nvPicPr>
        <p:blipFill>
          <a:blip r:embed="rId4"/>
          <a:stretch>
            <a:fillRect/>
          </a:stretch>
        </p:blipFill>
        <p:spPr>
          <a:xfrm>
            <a:off x="4177757" y="2589609"/>
            <a:ext cx="4516738" cy="2465386"/>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We are always close to the hubs</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8" name="Rectangle 7"/>
          <p:cNvSpPr/>
          <p:nvPr/>
        </p:nvSpPr>
        <p:spPr>
          <a:xfrm>
            <a:off x="0" y="2118836"/>
            <a:ext cx="4572000" cy="1477328"/>
          </a:xfrm>
          <a:prstGeom prst="rect">
            <a:avLst/>
          </a:prstGeom>
        </p:spPr>
        <p:txBody>
          <a:bodyPr>
            <a:spAutoFit/>
          </a:bodyPr>
          <a:lstStyle/>
          <a:p>
            <a:r>
              <a:rPr lang="en-US" dirty="0" smtClean="0"/>
              <a:t>" it's always easier to find someone who knows a famous or popular figure than some run-the-mill, insignificant person.”</a:t>
            </a:r>
          </a:p>
          <a:p>
            <a:r>
              <a:rPr lang="en-US" dirty="0" smtClean="0"/>
              <a:t>		(</a:t>
            </a:r>
            <a:r>
              <a:rPr lang="en-US" dirty="0" err="1" smtClean="0"/>
              <a:t>Frigyes</a:t>
            </a:r>
            <a:r>
              <a:rPr lang="en-US" dirty="0" smtClean="0"/>
              <a:t> </a:t>
            </a:r>
            <a:r>
              <a:rPr lang="en-US" dirty="0" err="1" smtClean="0"/>
              <a:t>Karinthy</a:t>
            </a:r>
            <a:r>
              <a:rPr lang="en-US" dirty="0" smtClean="0"/>
              <a:t>, 1929) </a:t>
            </a:r>
          </a:p>
          <a:p>
            <a:endParaRPr lang="en-US" dirty="0" smtClean="0"/>
          </a:p>
        </p:txBody>
      </p:sp>
      <p:pic>
        <p:nvPicPr>
          <p:cNvPr id="9" name="Picture 8" descr="F-SF-distancetonode-marci.pdf"/>
          <p:cNvPicPr>
            <a:picLocks noChangeAspect="1"/>
          </p:cNvPicPr>
          <p:nvPr/>
        </p:nvPicPr>
        <p:blipFill>
          <a:blip r:embed="rId2"/>
          <a:stretch>
            <a:fillRect/>
          </a:stretch>
        </p:blipFill>
        <p:spPr>
          <a:xfrm>
            <a:off x="4394200" y="1397000"/>
            <a:ext cx="4749800" cy="2921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The role of the degree exponent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7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42"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SUMMARY OF THE BEHAVIOR OF SCALE-FREE NETWORKS</a:t>
            </a:r>
          </a:p>
        </p:txBody>
      </p:sp>
      <p:pic>
        <p:nvPicPr>
          <p:cNvPr id="2" name="Picture 1"/>
          <p:cNvPicPr>
            <a:picLocks noChangeAspect="1"/>
          </p:cNvPicPr>
          <p:nvPr/>
        </p:nvPicPr>
        <p:blipFill>
          <a:blip r:embed="rId2"/>
          <a:stretch>
            <a:fillRect/>
          </a:stretch>
        </p:blipFill>
        <p:spPr>
          <a:xfrm>
            <a:off x="1346200" y="622300"/>
            <a:ext cx="6451600" cy="5092700"/>
          </a:xfrm>
          <a:prstGeom prst="rect">
            <a:avLst/>
          </a:prstGeom>
        </p:spPr>
      </p:pic>
    </p:spTree>
    <p:extLst>
      <p:ext uri="{BB962C8B-B14F-4D97-AF65-F5344CB8AC3E}">
        <p14:creationId xmlns:p14="http://schemas.microsoft.com/office/powerpoint/2010/main" val="398327998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3"/>
          <p:cNvSpPr>
            <a:spLocks noGrp="1" noChangeArrowheads="1"/>
          </p:cNvSpPr>
          <p:nvPr>
            <p:ph type="title"/>
          </p:nvPr>
        </p:nvSpPr>
        <p:spPr>
          <a:xfrm>
            <a:off x="0" y="0"/>
            <a:ext cx="9144000" cy="635000"/>
          </a:xfrm>
        </p:spPr>
        <p:txBody>
          <a:bodyPr/>
          <a:lstStyle/>
          <a:p>
            <a:r>
              <a:rPr lang="en-US" sz="3200" smtClean="0">
                <a:latin typeface="Arial" pitchFamily="-111" charset="0"/>
                <a:ea typeface="ＭＳ Ｐゴシック" pitchFamily="-111" charset="-128"/>
                <a:cs typeface="ＭＳ Ｐゴシック" pitchFamily="-111" charset="-128"/>
              </a:rPr>
              <a:t>Distances in scale-free networks</a:t>
            </a:r>
            <a:endParaRPr lang="en-US" sz="4000" smtClean="0">
              <a:latin typeface="Arial" pitchFamily="-111" charset="0"/>
              <a:ea typeface="ＭＳ Ｐゴシック" pitchFamily="-111" charset="-128"/>
              <a:cs typeface="ＭＳ Ｐゴシック" pitchFamily="-111" charset="-128"/>
            </a:endParaRPr>
          </a:p>
        </p:txBody>
      </p:sp>
      <p:sp>
        <p:nvSpPr>
          <p:cNvPr id="7168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err="1" smtClean="0">
                <a:solidFill>
                  <a:schemeClr val="bg1"/>
                </a:solidFill>
                <a:latin typeface="Helvetica" pitchFamily="-111" charset="0"/>
                <a:ea typeface="Helvetica" pitchFamily="-111" charset="0"/>
                <a:cs typeface="Helvetica" pitchFamily="-111" charset="0"/>
              </a:rPr>
              <a:t>Graphicality</a:t>
            </a:r>
            <a:r>
              <a:rPr lang="en-US" sz="2000" b="1" dirty="0" smtClean="0">
                <a:solidFill>
                  <a:schemeClr val="bg1"/>
                </a:solidFill>
                <a:latin typeface="Helvetica" pitchFamily="-111" charset="0"/>
                <a:ea typeface="Helvetica" pitchFamily="-111" charset="0"/>
                <a:cs typeface="Helvetica" pitchFamily="-111" charset="0"/>
              </a:rPr>
              <a:t>: No large networks for </a:t>
            </a:r>
            <a:r>
              <a:rPr lang="en-US" sz="2000" dirty="0" err="1" smtClean="0">
                <a:solidFill>
                  <a:schemeClr val="bg1"/>
                </a:solidFill>
              </a:rPr>
              <a:t>γ</a:t>
            </a:r>
            <a:r>
              <a:rPr lang="en-US" sz="2000" dirty="0" smtClean="0">
                <a:solidFill>
                  <a:schemeClr val="bg1"/>
                </a:solidFill>
              </a:rPr>
              <a:t>&lt;2</a:t>
            </a:r>
            <a:endParaRPr lang="en-US" sz="2000" b="1" dirty="0">
              <a:solidFill>
                <a:schemeClr val="bg1"/>
              </a:solidFill>
              <a:latin typeface="Helvetica" pitchFamily="-111" charset="0"/>
              <a:ea typeface="Helvetica" pitchFamily="-111" charset="0"/>
              <a:cs typeface="Helvetica" pitchFamily="-111" charset="0"/>
            </a:endParaRPr>
          </a:p>
        </p:txBody>
      </p:sp>
      <p:graphicFrame>
        <p:nvGraphicFramePr>
          <p:cNvPr id="259074" name="Object 2"/>
          <p:cNvGraphicFramePr>
            <a:graphicFrameLocks noChangeAspect="1"/>
          </p:cNvGraphicFramePr>
          <p:nvPr/>
        </p:nvGraphicFramePr>
        <p:xfrm>
          <a:off x="3284538" y="4979988"/>
          <a:ext cx="1779587" cy="554037"/>
        </p:xfrm>
        <a:graphic>
          <a:graphicData uri="http://schemas.openxmlformats.org/presentationml/2006/ole">
            <mc:AlternateContent xmlns:mc="http://schemas.openxmlformats.org/markup-compatibility/2006">
              <mc:Choice xmlns:v="urn:schemas-microsoft-com:vml" Requires="v">
                <p:oleObj spid="_x0000_s259092" name="Equation" r:id="rId4" imgW="927100" imgH="355600" progId="Equation.DSMT4">
                  <p:embed/>
                </p:oleObj>
              </mc:Choice>
              <mc:Fallback>
                <p:oleObj name="Equation" r:id="rId4" imgW="927100" imgH="3556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4538" y="4979988"/>
                        <a:ext cx="1779587"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715818" y="5143500"/>
            <a:ext cx="2506741" cy="369332"/>
          </a:xfrm>
          <a:prstGeom prst="rect">
            <a:avLst/>
          </a:prstGeom>
          <a:noFill/>
        </p:spPr>
        <p:txBody>
          <a:bodyPr wrap="none" rtlCol="0">
            <a:spAutoFit/>
          </a:bodyPr>
          <a:lstStyle/>
          <a:p>
            <a:r>
              <a:rPr lang="en-US" dirty="0" smtClean="0"/>
              <a:t>In scale-free networks:</a:t>
            </a:r>
            <a:endParaRPr lang="en-US" dirty="0"/>
          </a:p>
        </p:txBody>
      </p:sp>
      <p:sp>
        <p:nvSpPr>
          <p:cNvPr id="8" name="TextBox 7"/>
          <p:cNvSpPr txBox="1"/>
          <p:nvPr/>
        </p:nvSpPr>
        <p:spPr>
          <a:xfrm>
            <a:off x="5611091" y="5143500"/>
            <a:ext cx="2160267" cy="369332"/>
          </a:xfrm>
          <a:prstGeom prst="rect">
            <a:avLst/>
          </a:prstGeom>
          <a:noFill/>
        </p:spPr>
        <p:txBody>
          <a:bodyPr wrap="none" rtlCol="0">
            <a:spAutoFit/>
          </a:bodyPr>
          <a:lstStyle/>
          <a:p>
            <a:r>
              <a:rPr lang="en-US" dirty="0" smtClean="0"/>
              <a:t>For </a:t>
            </a:r>
            <a:r>
              <a:rPr lang="en-US" dirty="0" err="1" smtClean="0"/>
              <a:t>γ</a:t>
            </a:r>
            <a:r>
              <a:rPr lang="en-US" dirty="0" smtClean="0"/>
              <a:t>&lt;2:   1/(γ-2)&gt;1</a:t>
            </a:r>
            <a:endParaRPr lang="en-US" dirty="0"/>
          </a:p>
        </p:txBody>
      </p:sp>
      <p:pic>
        <p:nvPicPr>
          <p:cNvPr id="2" name="Picture 1"/>
          <p:cNvPicPr>
            <a:picLocks noChangeAspect="1"/>
          </p:cNvPicPr>
          <p:nvPr/>
        </p:nvPicPr>
        <p:blipFill>
          <a:blip r:embed="rId6"/>
          <a:stretch>
            <a:fillRect/>
          </a:stretch>
        </p:blipFill>
        <p:spPr>
          <a:xfrm>
            <a:off x="202036" y="982117"/>
            <a:ext cx="8803062" cy="38684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Picture 7"/>
          <p:cNvPicPr>
            <a:picLocks noChangeAspect="1"/>
          </p:cNvPicPr>
          <p:nvPr/>
        </p:nvPicPr>
        <p:blipFill>
          <a:blip r:embed="rId3"/>
          <a:srcRect/>
          <a:stretch>
            <a:fillRect/>
          </a:stretch>
        </p:blipFill>
        <p:spPr bwMode="auto">
          <a:xfrm>
            <a:off x="4930409" y="2257426"/>
            <a:ext cx="3330789" cy="2641600"/>
          </a:xfrm>
          <a:prstGeom prst="rect">
            <a:avLst/>
          </a:prstGeom>
          <a:noFill/>
          <a:ln w="9525">
            <a:noFill/>
            <a:miter lim="800000"/>
            <a:headEnd/>
            <a:tailEnd/>
          </a:ln>
        </p:spPr>
      </p:pic>
      <p:graphicFrame>
        <p:nvGraphicFramePr>
          <p:cNvPr id="74754" name="Object 2"/>
          <p:cNvGraphicFramePr>
            <a:graphicFrameLocks noChangeAspect="1"/>
          </p:cNvGraphicFramePr>
          <p:nvPr/>
        </p:nvGraphicFramePr>
        <p:xfrm>
          <a:off x="406400" y="2609850"/>
          <a:ext cx="1787525" cy="495300"/>
        </p:xfrm>
        <a:graphic>
          <a:graphicData uri="http://schemas.openxmlformats.org/presentationml/2006/ole">
            <mc:AlternateContent xmlns:mc="http://schemas.openxmlformats.org/markup-compatibility/2006">
              <mc:Choice xmlns:v="urn:schemas-microsoft-com:vml" Requires="v">
                <p:oleObj spid="_x0000_s74800" name="Equation" r:id="rId4" imgW="990600" imgH="330200" progId="Equation.3">
                  <p:embed/>
                </p:oleObj>
              </mc:Choice>
              <mc:Fallback>
                <p:oleObj name="Equation" r:id="rId4" imgW="990600" imgH="330200" progId="Equation.3">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400" y="2609850"/>
                        <a:ext cx="178752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57" name="TextBox 3"/>
          <p:cNvSpPr txBox="1">
            <a:spLocks noChangeArrowheads="1"/>
          </p:cNvSpPr>
          <p:nvPr/>
        </p:nvSpPr>
        <p:spPr bwMode="auto">
          <a:xfrm>
            <a:off x="406400" y="768350"/>
            <a:ext cx="8197850" cy="1489075"/>
          </a:xfrm>
          <a:prstGeom prst="rect">
            <a:avLst/>
          </a:prstGeom>
          <a:noFill/>
          <a:ln w="9525">
            <a:noFill/>
            <a:miter lim="800000"/>
            <a:headEnd/>
            <a:tailEnd/>
          </a:ln>
        </p:spPr>
        <p:txBody>
          <a:bodyPr>
            <a:prstTxWarp prst="textNoShape">
              <a:avLst/>
            </a:prstTxWarp>
            <a:spAutoFit/>
          </a:bodyPr>
          <a:lstStyle/>
          <a:p>
            <a:r>
              <a:rPr lang="en-US" sz="1600">
                <a:latin typeface="Helvetica" pitchFamily="-111" charset="0"/>
                <a:ea typeface="Helvetica" pitchFamily="-111" charset="0"/>
                <a:cs typeface="Helvetica" pitchFamily="-111" charset="0"/>
              </a:rPr>
              <a:t>In order to document a scale-free networks, we need 2-3 orders of magnitude scaling. That is, </a:t>
            </a:r>
            <a:r>
              <a:rPr lang="en-US" sz="1600" i="1">
                <a:latin typeface="Helvetica" pitchFamily="-111" charset="0"/>
                <a:ea typeface="Helvetica" pitchFamily="-111" charset="0"/>
                <a:cs typeface="Helvetica" pitchFamily="-111" charset="0"/>
              </a:rPr>
              <a:t>K</a:t>
            </a:r>
            <a:r>
              <a:rPr lang="en-US" sz="1600" i="1" baseline="-25000">
                <a:latin typeface="Helvetica" pitchFamily="-111" charset="0"/>
                <a:ea typeface="Helvetica" pitchFamily="-111" charset="0"/>
                <a:cs typeface="Helvetica" pitchFamily="-111" charset="0"/>
              </a:rPr>
              <a:t>max</a:t>
            </a:r>
            <a:r>
              <a:rPr lang="en-US" sz="1600" i="1">
                <a:latin typeface="Helvetica" pitchFamily="-111" charset="0"/>
                <a:ea typeface="Helvetica" pitchFamily="-111" charset="0"/>
                <a:cs typeface="Helvetica" pitchFamily="-111" charset="0"/>
              </a:rPr>
              <a:t>~ 10</a:t>
            </a:r>
            <a:r>
              <a:rPr lang="en-US" sz="1600" i="1" baseline="30000">
                <a:latin typeface="Helvetica" pitchFamily="-111" charset="0"/>
                <a:ea typeface="Helvetica" pitchFamily="-111" charset="0"/>
                <a:cs typeface="Helvetica" pitchFamily="-111" charset="0"/>
              </a:rPr>
              <a:t>3</a:t>
            </a:r>
          </a:p>
          <a:p>
            <a:endParaRPr lang="en-US" sz="1600" baseline="30000">
              <a:latin typeface="Helvetica" pitchFamily="-111" charset="0"/>
              <a:ea typeface="Helvetica" pitchFamily="-111" charset="0"/>
              <a:cs typeface="Helvetica" pitchFamily="-111" charset="0"/>
            </a:endParaRPr>
          </a:p>
          <a:p>
            <a:r>
              <a:rPr lang="en-US" sz="1600">
                <a:latin typeface="Helvetica" pitchFamily="-111" charset="0"/>
                <a:ea typeface="Helvetica" pitchFamily="-111" charset="0"/>
                <a:cs typeface="Helvetica" pitchFamily="-111" charset="0"/>
              </a:rPr>
              <a:t>However, that constrains on the system size we require to document it. </a:t>
            </a:r>
          </a:p>
          <a:p>
            <a:r>
              <a:rPr lang="en-US" sz="1600">
                <a:latin typeface="Helvetica" pitchFamily="-111" charset="0"/>
                <a:ea typeface="Helvetica" pitchFamily="-111" charset="0"/>
                <a:cs typeface="Helvetica" pitchFamily="-111" charset="0"/>
              </a:rPr>
              <a:t>For example, to measure an exponent </a:t>
            </a:r>
            <a:r>
              <a:rPr lang="en-US" sz="1600" i="1">
                <a:solidFill>
                  <a:srgbClr val="000000"/>
                </a:solidFill>
                <a:latin typeface="Helvetica" pitchFamily="-111" charset="0"/>
                <a:ea typeface="Arial" pitchFamily="-111" charset="0"/>
              </a:rPr>
              <a:t>γ=5</a:t>
            </a:r>
            <a:r>
              <a:rPr lang="en-US" sz="1600">
                <a:solidFill>
                  <a:srgbClr val="000000"/>
                </a:solidFill>
                <a:latin typeface="Helvetica" pitchFamily="-111" charset="0"/>
                <a:ea typeface="Arial" pitchFamily="-111" charset="0"/>
              </a:rPr>
              <a:t>,we need to maximum degree a system size of the order of</a:t>
            </a:r>
            <a:endParaRPr lang="en-US" sz="1600">
              <a:latin typeface="Helvetica" pitchFamily="-111" charset="0"/>
              <a:ea typeface="Helvetica" pitchFamily="-111" charset="0"/>
              <a:cs typeface="Helvetica" pitchFamily="-111" charset="0"/>
            </a:endParaRPr>
          </a:p>
        </p:txBody>
      </p:sp>
      <p:graphicFrame>
        <p:nvGraphicFramePr>
          <p:cNvPr id="74755" name="Object 3"/>
          <p:cNvGraphicFramePr>
            <a:graphicFrameLocks noChangeAspect="1"/>
          </p:cNvGraphicFramePr>
          <p:nvPr>
            <p:extLst>
              <p:ext uri="{D42A27DB-BD31-4B8C-83A1-F6EECF244321}">
                <p14:modId xmlns:p14="http://schemas.microsoft.com/office/powerpoint/2010/main" val="107523881"/>
              </p:ext>
            </p:extLst>
          </p:nvPr>
        </p:nvGraphicFramePr>
        <p:xfrm>
          <a:off x="428625" y="3324225"/>
          <a:ext cx="2201863" cy="782638"/>
        </p:xfrm>
        <a:graphic>
          <a:graphicData uri="http://schemas.openxmlformats.org/presentationml/2006/ole">
            <mc:AlternateContent xmlns:mc="http://schemas.openxmlformats.org/markup-compatibility/2006">
              <mc:Choice xmlns:v="urn:schemas-microsoft-com:vml" Requires="v">
                <p:oleObj spid="_x0000_s74801" name="Equation" r:id="rId6" imgW="1219200" imgH="508000" progId="Equation.3">
                  <p:embed/>
                </p:oleObj>
              </mc:Choice>
              <mc:Fallback>
                <p:oleObj name="Equation" r:id="rId6" imgW="1219200" imgH="508000" progId="Equation.3">
                  <p:embed/>
                  <p:pic>
                    <p:nvPicPr>
                      <p:cNvPr id="0" name="Picture 20"/>
                      <p:cNvPicPr>
                        <a:picLocks noChangeAspect="1" noChangeArrowheads="1"/>
                      </p:cNvPicPr>
                      <p:nvPr/>
                    </p:nvPicPr>
                    <p:blipFill>
                      <a:blip r:embed="rId7"/>
                      <a:srcRect/>
                      <a:stretch>
                        <a:fillRect/>
                      </a:stretch>
                    </p:blipFill>
                    <p:spPr bwMode="auto">
                      <a:xfrm>
                        <a:off x="428625" y="3324225"/>
                        <a:ext cx="2201863"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4758" name="Picture 8"/>
          <p:cNvPicPr>
            <a:picLocks noChangeAspect="1"/>
          </p:cNvPicPr>
          <p:nvPr/>
        </p:nvPicPr>
        <p:blipFill>
          <a:blip r:embed="rId8"/>
          <a:srcRect/>
          <a:stretch>
            <a:fillRect/>
          </a:stretch>
        </p:blipFill>
        <p:spPr bwMode="auto">
          <a:xfrm>
            <a:off x="5360988" y="4899025"/>
            <a:ext cx="3238500" cy="528638"/>
          </a:xfrm>
          <a:prstGeom prst="rect">
            <a:avLst/>
          </a:prstGeom>
          <a:noFill/>
          <a:ln w="9525">
            <a:noFill/>
            <a:miter lim="800000"/>
            <a:headEnd/>
            <a:tailEnd/>
          </a:ln>
        </p:spPr>
      </p:pic>
      <p:sp>
        <p:nvSpPr>
          <p:cNvPr id="74759" name="TextBox 9"/>
          <p:cNvSpPr txBox="1">
            <a:spLocks noChangeArrowheads="1"/>
          </p:cNvSpPr>
          <p:nvPr/>
        </p:nvSpPr>
        <p:spPr bwMode="auto">
          <a:xfrm>
            <a:off x="341313" y="5149850"/>
            <a:ext cx="1852612" cy="277813"/>
          </a:xfrm>
          <a:prstGeom prst="rect">
            <a:avLst/>
          </a:prstGeom>
          <a:noFill/>
          <a:ln w="9525">
            <a:noFill/>
            <a:miter lim="800000"/>
            <a:headEnd/>
            <a:tailEnd/>
          </a:ln>
        </p:spPr>
        <p:txBody>
          <a:bodyPr wrap="none">
            <a:prstTxWarp prst="textNoShape">
              <a:avLst/>
            </a:prstTxWarp>
            <a:spAutoFit/>
          </a:bodyPr>
          <a:lstStyle/>
          <a:p>
            <a:r>
              <a:rPr lang="en-US" sz="1200">
                <a:latin typeface="Helvetica" pitchFamily="-111" charset="0"/>
                <a:ea typeface="Helvetica" pitchFamily="-111" charset="0"/>
                <a:cs typeface="Helvetica" pitchFamily="-111" charset="0"/>
              </a:rPr>
              <a:t>Onella et al. PNAS 2007</a:t>
            </a:r>
          </a:p>
        </p:txBody>
      </p:sp>
      <p:sp>
        <p:nvSpPr>
          <p:cNvPr id="74760" name="TextBox 10"/>
          <p:cNvSpPr txBox="1">
            <a:spLocks noChangeArrowheads="1"/>
          </p:cNvSpPr>
          <p:nvPr/>
        </p:nvSpPr>
        <p:spPr bwMode="auto">
          <a:xfrm>
            <a:off x="7923213" y="3273425"/>
            <a:ext cx="1023937" cy="708025"/>
          </a:xfrm>
          <a:prstGeom prst="rect">
            <a:avLst/>
          </a:prstGeom>
          <a:noFill/>
          <a:ln w="9525">
            <a:noFill/>
            <a:miter lim="800000"/>
            <a:headEnd/>
            <a:tailEnd/>
          </a:ln>
        </p:spPr>
        <p:txBody>
          <a:bodyPr wrap="none">
            <a:prstTxWarp prst="textNoShape">
              <a:avLst/>
            </a:prstTxWarp>
            <a:spAutoFit/>
          </a:bodyPr>
          <a:lstStyle/>
          <a:p>
            <a:r>
              <a:rPr lang="en-US" sz="1400">
                <a:latin typeface="Helvetica" pitchFamily="-111" charset="0"/>
                <a:ea typeface="Helvetica" pitchFamily="-111" charset="0"/>
                <a:cs typeface="Helvetica" pitchFamily="-111" charset="0"/>
              </a:rPr>
              <a:t>N=4.6x10</a:t>
            </a:r>
            <a:r>
              <a:rPr lang="en-US" sz="1400" baseline="30000">
                <a:latin typeface="Helvetica" pitchFamily="-111" charset="0"/>
                <a:ea typeface="Helvetica" pitchFamily="-111" charset="0"/>
                <a:cs typeface="Helvetica" pitchFamily="-111" charset="0"/>
              </a:rPr>
              <a:t>6</a:t>
            </a:r>
          </a:p>
          <a:p>
            <a:r>
              <a:rPr lang="en-US" sz="1400">
                <a:solidFill>
                  <a:srgbClr val="000000"/>
                </a:solidFill>
                <a:latin typeface="Helvetica" pitchFamily="-111" charset="0"/>
                <a:ea typeface="Arial" pitchFamily="-111" charset="0"/>
              </a:rPr>
              <a:t>γ=8.4</a:t>
            </a:r>
            <a:endParaRPr lang="en-US" sz="1400" baseline="30000">
              <a:latin typeface="Helvetica" pitchFamily="-111" charset="0"/>
              <a:ea typeface="Helvetica" pitchFamily="-111" charset="0"/>
              <a:cs typeface="Helvetica" pitchFamily="-111" charset="0"/>
            </a:endParaRPr>
          </a:p>
          <a:p>
            <a:endParaRPr lang="en-US" baseline="30000"/>
          </a:p>
        </p:txBody>
      </p:sp>
      <p:sp>
        <p:nvSpPr>
          <p:cNvPr id="74761" name="TextBox 11"/>
          <p:cNvSpPr txBox="1">
            <a:spLocks noChangeArrowheads="1"/>
          </p:cNvSpPr>
          <p:nvPr/>
        </p:nvSpPr>
        <p:spPr bwMode="auto">
          <a:xfrm>
            <a:off x="3562350" y="3273425"/>
            <a:ext cx="1524000" cy="522288"/>
          </a:xfrm>
          <a:prstGeom prst="rect">
            <a:avLst/>
          </a:prstGeom>
          <a:noFill/>
          <a:ln w="9525">
            <a:noFill/>
            <a:miter lim="800000"/>
            <a:headEnd/>
            <a:tailEnd/>
          </a:ln>
        </p:spPr>
        <p:txBody>
          <a:bodyPr>
            <a:prstTxWarp prst="textNoShape">
              <a:avLst/>
            </a:prstTxWarp>
            <a:spAutoFit/>
          </a:bodyPr>
          <a:lstStyle/>
          <a:p>
            <a:pPr algn="ctr"/>
            <a:r>
              <a:rPr lang="en-US" sz="1400">
                <a:latin typeface="Helvetica" pitchFamily="-111" charset="0"/>
                <a:ea typeface="Helvetica" pitchFamily="-111" charset="0"/>
                <a:cs typeface="Helvetica" pitchFamily="-111" charset="0"/>
              </a:rPr>
              <a:t>Mobile Call Network</a:t>
            </a:r>
          </a:p>
        </p:txBody>
      </p:sp>
      <p:sp>
        <p:nvSpPr>
          <p:cNvPr id="74762"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Why don’t we see networks with exponents in the range of γ=4,5,6,  etc? </a:t>
            </a:r>
          </a:p>
        </p:txBody>
      </p:sp>
      <p:sp>
        <p:nvSpPr>
          <p:cNvPr id="11"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PLOTTING POWER LAWS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ADVANCED TOPICS 4.B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55163992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a:srcRect l="10606"/>
          <a:stretch>
            <a:fillRect/>
          </a:stretch>
        </p:blipFill>
        <p:spPr bwMode="auto">
          <a:xfrm rot="-2866">
            <a:off x="-120650" y="976313"/>
            <a:ext cx="4845050" cy="3786187"/>
          </a:xfrm>
          <a:prstGeom prst="rect">
            <a:avLst/>
          </a:prstGeom>
          <a:noFill/>
          <a:ln w="9525">
            <a:noFill/>
            <a:miter lim="800000"/>
            <a:headEnd/>
            <a:tailEnd/>
          </a:ln>
        </p:spPr>
      </p:pic>
      <p:sp>
        <p:nvSpPr>
          <p:cNvPr id="79875" name="Text Box 3"/>
          <p:cNvSpPr txBox="1">
            <a:spLocks noChangeArrowheads="1"/>
          </p:cNvSpPr>
          <p:nvPr/>
        </p:nvSpPr>
        <p:spPr bwMode="auto">
          <a:xfrm>
            <a:off x="4487863" y="963613"/>
            <a:ext cx="4732337" cy="866775"/>
          </a:xfrm>
          <a:prstGeom prst="rect">
            <a:avLst/>
          </a:prstGeom>
          <a:noFill/>
          <a:ln w="9525">
            <a:noFill/>
            <a:miter lim="800000"/>
            <a:headEnd/>
            <a:tailEnd/>
          </a:ln>
        </p:spPr>
        <p:txBody>
          <a:bodyPr>
            <a:prstTxWarp prst="textNoShape">
              <a:avLst/>
            </a:prstTxWarp>
            <a:spAutoFit/>
          </a:bodyPr>
          <a:lstStyle/>
          <a:p>
            <a:pPr algn="ctr">
              <a:lnSpc>
                <a:spcPct val="70000"/>
              </a:lnSpc>
              <a:spcBef>
                <a:spcPct val="50000"/>
              </a:spcBef>
            </a:pPr>
            <a:r>
              <a:rPr lang="en-US" sz="1600">
                <a:solidFill>
                  <a:srgbClr val="FF0000"/>
                </a:solidFill>
                <a:latin typeface="Helvetica" pitchFamily="-111" charset="0"/>
                <a:ea typeface="Arial" pitchFamily="-111" charset="0"/>
              </a:rPr>
              <a:t>2,800 Y2H interactions</a:t>
            </a:r>
          </a:p>
          <a:p>
            <a:pPr algn="ctr">
              <a:lnSpc>
                <a:spcPct val="70000"/>
              </a:lnSpc>
              <a:spcBef>
                <a:spcPct val="50000"/>
              </a:spcBef>
            </a:pPr>
            <a:r>
              <a:rPr lang="en-US" sz="1600">
                <a:solidFill>
                  <a:srgbClr val="1B1AFF"/>
                </a:solidFill>
                <a:latin typeface="Helvetica" pitchFamily="-111" charset="0"/>
                <a:ea typeface="Arial" pitchFamily="-111" charset="0"/>
              </a:rPr>
              <a:t>4,100 binary LC interactions</a:t>
            </a:r>
          </a:p>
          <a:p>
            <a:pPr algn="ctr">
              <a:lnSpc>
                <a:spcPct val="70000"/>
              </a:lnSpc>
              <a:spcBef>
                <a:spcPct val="50000"/>
              </a:spcBef>
            </a:pPr>
            <a:r>
              <a:rPr lang="en-US" sz="1600">
                <a:solidFill>
                  <a:srgbClr val="1B1AFF"/>
                </a:solidFill>
                <a:latin typeface="Helvetica" pitchFamily="-111" charset="0"/>
                <a:ea typeface="Arial" pitchFamily="-111" charset="0"/>
              </a:rPr>
              <a:t>(HPRD, MINT, BIND, DIP, MIPS)</a:t>
            </a:r>
          </a:p>
        </p:txBody>
      </p:sp>
      <p:sp>
        <p:nvSpPr>
          <p:cNvPr id="79876" name="Text Box 5"/>
          <p:cNvSpPr txBox="1">
            <a:spLocks noChangeArrowheads="1"/>
          </p:cNvSpPr>
          <p:nvPr/>
        </p:nvSpPr>
        <p:spPr bwMode="auto">
          <a:xfrm>
            <a:off x="339725" y="1028700"/>
            <a:ext cx="1009650" cy="368300"/>
          </a:xfrm>
          <a:prstGeom prst="rect">
            <a:avLst/>
          </a:prstGeom>
          <a:solidFill>
            <a:schemeClr val="bg1"/>
          </a:solidFill>
          <a:ln w="9525">
            <a:noFill/>
            <a:miter lim="800000"/>
            <a:headEnd/>
            <a:tailEnd/>
          </a:ln>
        </p:spPr>
        <p:txBody>
          <a:bodyPr>
            <a:prstTxWarp prst="textNoShape">
              <a:avLst/>
            </a:prstTxWarp>
            <a:spAutoFit/>
          </a:bodyPr>
          <a:lstStyle/>
          <a:p>
            <a:endParaRPr lang="hu-HU">
              <a:solidFill>
                <a:srgbClr val="000000"/>
              </a:solidFill>
              <a:latin typeface="Comic Sans MS" pitchFamily="-111" charset="0"/>
              <a:ea typeface="Arial" pitchFamily="-111" charset="0"/>
              <a:cs typeface="Arial" pitchFamily="-111" charset="0"/>
            </a:endParaRPr>
          </a:p>
        </p:txBody>
      </p:sp>
      <p:pic>
        <p:nvPicPr>
          <p:cNvPr id="79877" name="Picture 6"/>
          <p:cNvPicPr>
            <a:picLocks noChangeAspect="1" noChangeArrowheads="1"/>
          </p:cNvPicPr>
          <p:nvPr/>
        </p:nvPicPr>
        <p:blipFill>
          <a:blip r:embed="rId3"/>
          <a:srcRect t="23117"/>
          <a:stretch>
            <a:fillRect/>
          </a:stretch>
        </p:blipFill>
        <p:spPr bwMode="auto">
          <a:xfrm>
            <a:off x="4487863" y="1854200"/>
            <a:ext cx="4191000" cy="2874963"/>
          </a:xfrm>
          <a:prstGeom prst="rect">
            <a:avLst/>
          </a:prstGeom>
          <a:noFill/>
          <a:ln w="9525">
            <a:noFill/>
            <a:miter lim="800000"/>
            <a:headEnd/>
            <a:tailEnd/>
          </a:ln>
        </p:spPr>
      </p:pic>
      <p:sp>
        <p:nvSpPr>
          <p:cNvPr id="79878" name="Text Box 7"/>
          <p:cNvSpPr txBox="1">
            <a:spLocks noChangeArrowheads="1"/>
          </p:cNvSpPr>
          <p:nvPr/>
        </p:nvSpPr>
        <p:spPr bwMode="auto">
          <a:xfrm>
            <a:off x="339725" y="5262563"/>
            <a:ext cx="3468688" cy="276225"/>
          </a:xfrm>
          <a:prstGeom prst="rect">
            <a:avLst/>
          </a:prstGeom>
          <a:noFill/>
          <a:ln w="12700">
            <a:noFill/>
            <a:miter lim="800000"/>
            <a:headEnd/>
            <a:tailEnd/>
          </a:ln>
        </p:spPr>
        <p:txBody>
          <a:bodyPr wrap="none">
            <a:prstTxWarp prst="textNoShape">
              <a:avLst/>
            </a:prstTxWarp>
            <a:spAutoFit/>
          </a:bodyPr>
          <a:lstStyle/>
          <a:p>
            <a:pPr algn="ctr"/>
            <a:r>
              <a:rPr lang="en-US" sz="1200" b="1">
                <a:solidFill>
                  <a:srgbClr val="FF0000"/>
                </a:solidFill>
                <a:latin typeface="Helvetica" pitchFamily="-111" charset="0"/>
                <a:ea typeface="Arial" pitchFamily="-111" charset="0"/>
              </a:rPr>
              <a:t>Rual et al. Nature 2005; Stelze et al. Cell 2005</a:t>
            </a:r>
          </a:p>
        </p:txBody>
      </p:sp>
      <p:sp>
        <p:nvSpPr>
          <p:cNvPr id="79880"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HUMAN INTERACTION NETWORK</a:t>
            </a: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extLst>
      <p:ext uri="{BB962C8B-B14F-4D97-AF65-F5344CB8AC3E}">
        <p14:creationId xmlns:p14="http://schemas.microsoft.com/office/powerpoint/2010/main" val="138255509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Box 3"/>
          <p:cNvSpPr txBox="1">
            <a:spLocks noChangeArrowheads="1"/>
          </p:cNvSpPr>
          <p:nvPr/>
        </p:nvSpPr>
        <p:spPr bwMode="auto">
          <a:xfrm>
            <a:off x="2087563" y="4878388"/>
            <a:ext cx="1981200" cy="277812"/>
          </a:xfrm>
          <a:prstGeom prst="rect">
            <a:avLst/>
          </a:prstGeom>
          <a:noFill/>
          <a:ln w="9525">
            <a:noFill/>
            <a:miter lim="800000"/>
            <a:headEnd/>
            <a:tailEnd/>
          </a:ln>
        </p:spPr>
        <p:txBody>
          <a:bodyPr>
            <a:prstTxWarp prst="textNoShape">
              <a:avLst/>
            </a:prstTxWarp>
            <a:spAutoFit/>
          </a:bodyPr>
          <a:lstStyle/>
          <a:p>
            <a:pPr>
              <a:spcBef>
                <a:spcPct val="50000"/>
              </a:spcBef>
            </a:pPr>
            <a:r>
              <a:rPr lang="en-US" altLang="ko-KR" sz="1200">
                <a:solidFill>
                  <a:srgbClr val="000000"/>
                </a:solidFill>
                <a:ea typeface="굴림" pitchFamily="-111" charset="-127"/>
                <a:cs typeface="굴림" pitchFamily="-111" charset="-127"/>
              </a:rPr>
              <a:t>(linear scale)</a:t>
            </a:r>
            <a:endParaRPr lang="en-US" sz="1200">
              <a:solidFill>
                <a:srgbClr val="000000"/>
              </a:solidFill>
              <a:ea typeface="굴림" pitchFamily="-111" charset="-127"/>
              <a:cs typeface="굴림" pitchFamily="-111" charset="-127"/>
            </a:endParaRPr>
          </a:p>
        </p:txBody>
      </p:sp>
      <p:sp>
        <p:nvSpPr>
          <p:cNvPr id="80901" name="Rectangle 6"/>
          <p:cNvSpPr>
            <a:spLocks noChangeArrowheads="1"/>
          </p:cNvSpPr>
          <p:nvPr/>
        </p:nvSpPr>
        <p:spPr bwMode="auto">
          <a:xfrm>
            <a:off x="152400" y="4445000"/>
            <a:ext cx="3733800" cy="1016000"/>
          </a:xfrm>
          <a:prstGeom prst="rect">
            <a:avLst/>
          </a:prstGeom>
          <a:solidFill>
            <a:schemeClr val="bg1"/>
          </a:solidFill>
          <a:ln w="9525">
            <a:noFill/>
            <a:miter lim="800000"/>
            <a:headEnd/>
            <a:tailEnd/>
          </a:ln>
        </p:spPr>
        <p:txBody>
          <a:bodyPr wrap="none" anchor="ctr">
            <a:prstTxWarp prst="textNoShape">
              <a:avLst/>
            </a:prstTxWarp>
          </a:bodyPr>
          <a:lstStyle/>
          <a:p>
            <a:pPr algn="ctr">
              <a:spcBef>
                <a:spcPct val="50000"/>
              </a:spcBef>
            </a:pPr>
            <a:endParaRPr lang="hu-HU" sz="2400" b="1">
              <a:solidFill>
                <a:srgbClr val="000000"/>
              </a:solidFill>
              <a:latin typeface="Times New Roman" pitchFamily="-111" charset="0"/>
              <a:ea typeface="굴림" pitchFamily="-111" charset="-127"/>
              <a:cs typeface="굴림" pitchFamily="-111" charset="-127"/>
            </a:endParaRPr>
          </a:p>
        </p:txBody>
      </p:sp>
      <p:sp>
        <p:nvSpPr>
          <p:cNvPr id="8"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2" name="Picture 1"/>
          <p:cNvPicPr>
            <a:picLocks noChangeAspect="1"/>
          </p:cNvPicPr>
          <p:nvPr/>
        </p:nvPicPr>
        <p:blipFill>
          <a:blip r:embed="rId2"/>
          <a:stretch>
            <a:fillRect/>
          </a:stretch>
        </p:blipFill>
        <p:spPr>
          <a:xfrm>
            <a:off x="152399" y="205267"/>
            <a:ext cx="4941831" cy="5290293"/>
          </a:xfrm>
          <a:prstGeom prst="rect">
            <a:avLst/>
          </a:prstGeom>
        </p:spPr>
      </p:pic>
      <p:pic>
        <p:nvPicPr>
          <p:cNvPr id="3" name="Picture 2"/>
          <p:cNvPicPr>
            <a:picLocks noChangeAspect="1"/>
          </p:cNvPicPr>
          <p:nvPr/>
        </p:nvPicPr>
        <p:blipFill>
          <a:blip r:embed="rId3"/>
          <a:stretch>
            <a:fillRect/>
          </a:stretch>
        </p:blipFill>
        <p:spPr>
          <a:xfrm>
            <a:off x="5620848" y="1642825"/>
            <a:ext cx="2835867" cy="552442"/>
          </a:xfrm>
          <a:prstGeom prst="rect">
            <a:avLst/>
          </a:prstGeom>
        </p:spPr>
      </p:pic>
      <p:pic>
        <p:nvPicPr>
          <p:cNvPr id="4" name="Picture 3"/>
          <p:cNvPicPr>
            <a:picLocks noChangeAspect="1"/>
          </p:cNvPicPr>
          <p:nvPr/>
        </p:nvPicPr>
        <p:blipFill>
          <a:blip r:embed="rId4"/>
          <a:stretch>
            <a:fillRect/>
          </a:stretch>
        </p:blipFill>
        <p:spPr>
          <a:xfrm>
            <a:off x="5635278" y="2362784"/>
            <a:ext cx="3111613" cy="422565"/>
          </a:xfrm>
          <a:prstGeom prst="rect">
            <a:avLst/>
          </a:prstGeom>
        </p:spPr>
      </p:pic>
      <p:pic>
        <p:nvPicPr>
          <p:cNvPr id="5" name="Picture 4"/>
          <p:cNvPicPr>
            <a:picLocks noChangeAspect="1"/>
          </p:cNvPicPr>
          <p:nvPr/>
        </p:nvPicPr>
        <p:blipFill>
          <a:blip r:embed="rId5"/>
          <a:stretch>
            <a:fillRect/>
          </a:stretch>
        </p:blipFill>
        <p:spPr>
          <a:xfrm>
            <a:off x="5635278" y="3042811"/>
            <a:ext cx="3201625" cy="457375"/>
          </a:xfrm>
          <a:prstGeom prst="rect">
            <a:avLst/>
          </a:prstGeom>
        </p:spPr>
      </p:pic>
      <p:pic>
        <p:nvPicPr>
          <p:cNvPr id="6" name="Picture 5"/>
          <p:cNvPicPr>
            <a:picLocks noChangeAspect="1"/>
          </p:cNvPicPr>
          <p:nvPr/>
        </p:nvPicPr>
        <p:blipFill>
          <a:blip r:embed="rId6"/>
          <a:stretch>
            <a:fillRect/>
          </a:stretch>
        </p:blipFill>
        <p:spPr>
          <a:xfrm>
            <a:off x="5635277" y="3726582"/>
            <a:ext cx="3270332" cy="386493"/>
          </a:xfrm>
          <a:prstGeom prst="rect">
            <a:avLst/>
          </a:prstGeom>
        </p:spPr>
      </p:pic>
    </p:spTree>
    <p:extLst>
      <p:ext uri="{BB962C8B-B14F-4D97-AF65-F5344CB8AC3E}">
        <p14:creationId xmlns:p14="http://schemas.microsoft.com/office/powerpoint/2010/main" val="269088406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srcRect/>
          <a:stretch>
            <a:fillRect/>
          </a:stretch>
        </p:blipFill>
        <p:spPr bwMode="auto">
          <a:xfrm>
            <a:off x="0" y="1249363"/>
            <a:ext cx="9144000" cy="3460750"/>
          </a:xfrm>
          <a:prstGeom prst="rect">
            <a:avLst/>
          </a:prstGeom>
          <a:noFill/>
          <a:ln w="9525">
            <a:noFill/>
            <a:miter lim="800000"/>
            <a:headEnd/>
            <a:tailEnd/>
          </a:ln>
        </p:spPr>
      </p:pic>
      <p:sp>
        <p:nvSpPr>
          <p:cNvPr id="81923" name="Line 3"/>
          <p:cNvSpPr>
            <a:spLocks noChangeShapeType="1"/>
          </p:cNvSpPr>
          <p:nvPr/>
        </p:nvSpPr>
        <p:spPr bwMode="auto">
          <a:xfrm flipH="1">
            <a:off x="1154113" y="3608388"/>
            <a:ext cx="990600" cy="69850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81924" name="Line 4"/>
          <p:cNvSpPr>
            <a:spLocks noChangeShapeType="1"/>
          </p:cNvSpPr>
          <p:nvPr/>
        </p:nvSpPr>
        <p:spPr bwMode="auto">
          <a:xfrm>
            <a:off x="2689225" y="3598863"/>
            <a:ext cx="304800" cy="76200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81925" name="Text Box 5"/>
          <p:cNvSpPr txBox="1">
            <a:spLocks noChangeArrowheads="1"/>
          </p:cNvSpPr>
          <p:nvPr/>
        </p:nvSpPr>
        <p:spPr bwMode="auto">
          <a:xfrm>
            <a:off x="2087563" y="4540250"/>
            <a:ext cx="1981200" cy="277813"/>
          </a:xfrm>
          <a:prstGeom prst="rect">
            <a:avLst/>
          </a:prstGeom>
          <a:noFill/>
          <a:ln w="9525">
            <a:noFill/>
            <a:miter lim="800000"/>
            <a:headEnd/>
            <a:tailEnd/>
          </a:ln>
        </p:spPr>
        <p:txBody>
          <a:bodyPr>
            <a:prstTxWarp prst="textNoShape">
              <a:avLst/>
            </a:prstTxWarp>
            <a:spAutoFit/>
          </a:bodyPr>
          <a:lstStyle/>
          <a:p>
            <a:pPr>
              <a:spcBef>
                <a:spcPct val="50000"/>
              </a:spcBef>
            </a:pPr>
            <a:r>
              <a:rPr lang="en-US" altLang="ko-KR" sz="1200">
                <a:solidFill>
                  <a:srgbClr val="000000"/>
                </a:solidFill>
                <a:ea typeface="굴림" pitchFamily="-111" charset="-127"/>
                <a:cs typeface="굴림" pitchFamily="-111" charset="-127"/>
              </a:rPr>
              <a:t>(linear scale)</a:t>
            </a:r>
            <a:endParaRPr lang="en-US" sz="1200">
              <a:solidFill>
                <a:srgbClr val="000000"/>
              </a:solidFill>
              <a:ea typeface="굴림" pitchFamily="-111" charset="-127"/>
              <a:cs typeface="굴림" pitchFamily="-111" charset="-127"/>
            </a:endParaRPr>
          </a:p>
        </p:txBody>
      </p:sp>
      <p:sp>
        <p:nvSpPr>
          <p:cNvPr id="81926" name="Text Box 6"/>
          <p:cNvSpPr txBox="1">
            <a:spLocks noChangeArrowheads="1"/>
          </p:cNvSpPr>
          <p:nvPr/>
        </p:nvSpPr>
        <p:spPr bwMode="auto">
          <a:xfrm>
            <a:off x="4038600" y="4043363"/>
            <a:ext cx="3276600" cy="830262"/>
          </a:xfrm>
          <a:prstGeom prst="rect">
            <a:avLst/>
          </a:prstGeom>
          <a:noFill/>
          <a:ln w="9525">
            <a:noFill/>
            <a:miter lim="800000"/>
            <a:headEnd/>
            <a:tailEnd/>
          </a:ln>
        </p:spPr>
        <p:txBody>
          <a:bodyPr>
            <a:prstTxWarp prst="textNoShape">
              <a:avLst/>
            </a:prstTxWarp>
            <a:spAutoFit/>
          </a:bodyPr>
          <a:lstStyle/>
          <a:p>
            <a:pPr algn="ctr">
              <a:spcBef>
                <a:spcPct val="50000"/>
              </a:spcBef>
            </a:pPr>
            <a:r>
              <a:rPr lang="en-US" altLang="ko-KR" sz="2400" i="1" dirty="0" err="1">
                <a:solidFill>
                  <a:srgbClr val="000000"/>
                </a:solidFill>
                <a:ea typeface="굴림" pitchFamily="-111" charset="-127"/>
                <a:cs typeface="굴림" pitchFamily="-111" charset="-127"/>
              </a:rPr>
              <a:t>P</a:t>
            </a:r>
            <a:r>
              <a:rPr lang="en-US" altLang="ko-KR" sz="2400" dirty="0" err="1">
                <a:solidFill>
                  <a:srgbClr val="000000"/>
                </a:solidFill>
                <a:ea typeface="굴림" pitchFamily="-111" charset="-127"/>
                <a:cs typeface="굴림" pitchFamily="-111" charset="-127"/>
              </a:rPr>
              <a:t>(</a:t>
            </a:r>
            <a:r>
              <a:rPr lang="en-US" altLang="ko-KR" sz="2400" i="1" dirty="0" err="1">
                <a:solidFill>
                  <a:srgbClr val="000000"/>
                </a:solidFill>
                <a:ea typeface="굴림" pitchFamily="-111" charset="-127"/>
                <a:cs typeface="굴림" pitchFamily="-111" charset="-127"/>
              </a:rPr>
              <a:t>k</a:t>
            </a:r>
            <a:r>
              <a:rPr lang="en-US" altLang="ko-KR" sz="2400" dirty="0">
                <a:solidFill>
                  <a:srgbClr val="000000"/>
                </a:solidFill>
                <a:ea typeface="굴림" pitchFamily="-111" charset="-127"/>
                <a:cs typeface="굴림" pitchFamily="-111" charset="-127"/>
              </a:rPr>
              <a:t>) ~ (</a:t>
            </a:r>
            <a:r>
              <a:rPr lang="en-US" altLang="ko-KR" sz="2400" i="1" dirty="0">
                <a:solidFill>
                  <a:srgbClr val="000000"/>
                </a:solidFill>
                <a:ea typeface="굴림" pitchFamily="-111" charset="-127"/>
                <a:cs typeface="굴림" pitchFamily="-111" charset="-127"/>
              </a:rPr>
              <a:t>k</a:t>
            </a:r>
            <a:r>
              <a:rPr lang="en-US" altLang="ko-KR" sz="2400" dirty="0">
                <a:solidFill>
                  <a:srgbClr val="000000"/>
                </a:solidFill>
                <a:ea typeface="굴림" pitchFamily="-111" charset="-127"/>
                <a:cs typeface="굴림" pitchFamily="-111" charset="-127"/>
              </a:rPr>
              <a:t>+</a:t>
            </a:r>
            <a:r>
              <a:rPr lang="en-US" altLang="ko-KR" sz="2400" i="1" dirty="0">
                <a:solidFill>
                  <a:srgbClr val="000000"/>
                </a:solidFill>
                <a:ea typeface="굴림" pitchFamily="-111" charset="-127"/>
                <a:cs typeface="굴림" pitchFamily="-111" charset="-127"/>
              </a:rPr>
              <a:t>k</a:t>
            </a:r>
            <a:r>
              <a:rPr lang="en-US" altLang="ko-KR" sz="2400" baseline="-25000" dirty="0">
                <a:solidFill>
                  <a:srgbClr val="000000"/>
                </a:solidFill>
                <a:ea typeface="굴림" pitchFamily="-111" charset="-127"/>
                <a:cs typeface="굴림" pitchFamily="-111" charset="-127"/>
              </a:rPr>
              <a:t>0</a:t>
            </a:r>
            <a:r>
              <a:rPr lang="en-US" altLang="ko-KR" sz="2400" dirty="0">
                <a:solidFill>
                  <a:srgbClr val="000000"/>
                </a:solidFill>
                <a:ea typeface="굴림" pitchFamily="-111" charset="-127"/>
                <a:cs typeface="굴림" pitchFamily="-111" charset="-127"/>
              </a:rPr>
              <a:t>)</a:t>
            </a:r>
            <a:r>
              <a:rPr lang="en-US" altLang="ko-KR" sz="2400" baseline="30000" dirty="0" smtClean="0">
                <a:solidFill>
                  <a:srgbClr val="000000"/>
                </a:solidFill>
                <a:latin typeface="Batang" pitchFamily="18" charset="-127"/>
                <a:ea typeface="Batang" pitchFamily="18" charset="-127"/>
                <a:cs typeface="Batang" pitchFamily="18" charset="-127"/>
              </a:rPr>
              <a:t>-γ</a:t>
            </a:r>
            <a:r>
              <a:rPr lang="en-US" altLang="ko-KR" sz="2400" dirty="0" smtClean="0">
                <a:solidFill>
                  <a:srgbClr val="000000"/>
                </a:solidFill>
                <a:ea typeface="굴림" pitchFamily="-111" charset="-127"/>
                <a:cs typeface="굴림" pitchFamily="-111" charset="-127"/>
              </a:rPr>
              <a:t/>
            </a:r>
            <a:br>
              <a:rPr lang="en-US" altLang="ko-KR" sz="2400" dirty="0" smtClean="0">
                <a:solidFill>
                  <a:srgbClr val="000000"/>
                </a:solidFill>
                <a:ea typeface="굴림" pitchFamily="-111" charset="-127"/>
                <a:cs typeface="굴림" pitchFamily="-111" charset="-127"/>
              </a:rPr>
            </a:br>
            <a:r>
              <a:rPr lang="en-US" altLang="ko-KR" sz="2400" i="1" dirty="0">
                <a:solidFill>
                  <a:srgbClr val="000000"/>
                </a:solidFill>
                <a:ea typeface="굴림" pitchFamily="-111" charset="-127"/>
                <a:cs typeface="굴림" pitchFamily="-111" charset="-127"/>
              </a:rPr>
              <a:t>k</a:t>
            </a:r>
            <a:r>
              <a:rPr lang="en-US" altLang="ko-KR" sz="2400" baseline="-25000" dirty="0">
                <a:solidFill>
                  <a:srgbClr val="000000"/>
                </a:solidFill>
                <a:ea typeface="굴림" pitchFamily="-111" charset="-127"/>
                <a:cs typeface="굴림" pitchFamily="-111" charset="-127"/>
              </a:rPr>
              <a:t>0</a:t>
            </a:r>
            <a:r>
              <a:rPr lang="en-US" altLang="ko-KR" sz="2400" dirty="0" smtClean="0">
                <a:solidFill>
                  <a:srgbClr val="000000"/>
                </a:solidFill>
                <a:ea typeface="굴림" pitchFamily="-111" charset="-127"/>
                <a:cs typeface="굴림" pitchFamily="-111" charset="-127"/>
              </a:rPr>
              <a:t> </a:t>
            </a:r>
            <a:r>
              <a:rPr lang="en-US" altLang="ko-KR" sz="2400" dirty="0">
                <a:solidFill>
                  <a:srgbClr val="000000"/>
                </a:solidFill>
                <a:ea typeface="굴림" pitchFamily="-111" charset="-127"/>
                <a:cs typeface="굴림" pitchFamily="-111" charset="-127"/>
                <a:sym typeface="Symbol" pitchFamily="-111" charset="2"/>
              </a:rPr>
              <a:t>=</a:t>
            </a:r>
            <a:r>
              <a:rPr lang="en-US" altLang="ko-KR" sz="2400" dirty="0" smtClean="0">
                <a:solidFill>
                  <a:srgbClr val="000000"/>
                </a:solidFill>
                <a:ea typeface="굴림" pitchFamily="-111" charset="-127"/>
                <a:cs typeface="굴림" pitchFamily="-111" charset="-127"/>
              </a:rPr>
              <a:t> </a:t>
            </a:r>
            <a:r>
              <a:rPr lang="en-US" altLang="ko-KR" sz="2400" dirty="0">
                <a:solidFill>
                  <a:srgbClr val="000000"/>
                </a:solidFill>
                <a:ea typeface="굴림" pitchFamily="-111" charset="-127"/>
                <a:cs typeface="굴림" pitchFamily="-111" charset="-127"/>
              </a:rPr>
              <a:t>1.4,</a:t>
            </a:r>
            <a:r>
              <a:rPr lang="en-US" altLang="ko-KR" sz="2400" dirty="0" smtClean="0">
                <a:solidFill>
                  <a:srgbClr val="000000"/>
                </a:solidFill>
                <a:ea typeface="굴림" pitchFamily="-111" charset="-127"/>
                <a:cs typeface="굴림" pitchFamily="-111" charset="-127"/>
              </a:rPr>
              <a:t> </a:t>
            </a:r>
            <a:r>
              <a:rPr lang="en-US" altLang="ko-KR" sz="2400" dirty="0" err="1" smtClean="0">
                <a:solidFill>
                  <a:srgbClr val="000000"/>
                </a:solidFill>
                <a:ea typeface="굴림" pitchFamily="-111" charset="-127"/>
                <a:cs typeface="굴림" pitchFamily="-111" charset="-127"/>
              </a:rPr>
              <a:t>γ</a:t>
            </a:r>
            <a:r>
              <a:rPr lang="en-US" altLang="ko-KR" sz="2400" dirty="0" smtClean="0">
                <a:solidFill>
                  <a:srgbClr val="000000"/>
                </a:solidFill>
                <a:ea typeface="굴림" pitchFamily="-111" charset="-127"/>
                <a:cs typeface="굴림" pitchFamily="-111" charset="-127"/>
              </a:rPr>
              <a:t>=2.6</a:t>
            </a:r>
            <a:r>
              <a:rPr lang="en-US" altLang="ko-KR" sz="2400" dirty="0">
                <a:solidFill>
                  <a:srgbClr val="000000"/>
                </a:solidFill>
                <a:ea typeface="굴림" pitchFamily="-111" charset="-127"/>
                <a:cs typeface="굴림" pitchFamily="-111" charset="-127"/>
              </a:rPr>
              <a:t>.</a:t>
            </a:r>
            <a:endParaRPr lang="en-US" sz="2400" dirty="0">
              <a:solidFill>
                <a:srgbClr val="000000"/>
              </a:solidFill>
              <a:ea typeface="굴림" pitchFamily="-111" charset="-127"/>
              <a:cs typeface="굴림" pitchFamily="-111" charset="-127"/>
            </a:endParaRPr>
          </a:p>
        </p:txBody>
      </p:sp>
      <p:sp>
        <p:nvSpPr>
          <p:cNvPr id="8192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HUMAN INTERACTION DATA BY RUAL ET AL.</a:t>
            </a:r>
          </a:p>
        </p:txBody>
      </p:sp>
      <p:sp>
        <p:nvSpPr>
          <p:cNvPr id="9"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Tree>
    <p:extLst>
      <p:ext uri="{BB962C8B-B14F-4D97-AF65-F5344CB8AC3E}">
        <p14:creationId xmlns:p14="http://schemas.microsoft.com/office/powerpoint/2010/main" val="308960127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685800" y="-1079500"/>
            <a:ext cx="7772400" cy="952500"/>
          </a:xfrm>
        </p:spPr>
        <p:txBody>
          <a:bodyPr/>
          <a:lstStyle/>
          <a:p>
            <a:pPr eaLnBrk="1" hangingPunct="1"/>
            <a:r>
              <a:rPr lang="en-US" sz="2000" b="1">
                <a:ea typeface="ＭＳ Ｐゴシック" pitchFamily="-111" charset="-128"/>
                <a:cs typeface="ＭＳ Ｐゴシック" pitchFamily="-111" charset="-128"/>
              </a:rPr>
              <a:t>Http://www.nd.edu/~networks</a:t>
            </a:r>
            <a:endParaRPr lang="en-US">
              <a:ea typeface="ＭＳ Ｐゴシック" pitchFamily="-111" charset="-128"/>
              <a:cs typeface="ＭＳ Ｐゴシック" pitchFamily="-111" charset="-128"/>
            </a:endParaRPr>
          </a:p>
        </p:txBody>
      </p:sp>
      <p:sp>
        <p:nvSpPr>
          <p:cNvPr id="8295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111" charset="0"/>
                <a:ea typeface="Helvetica" pitchFamily="-111" charset="0"/>
                <a:cs typeface="Helvetica" pitchFamily="-111" charset="0"/>
              </a:rPr>
              <a:t>COMMON MISCONCEPTIONS</a:t>
            </a:r>
          </a:p>
        </p:txBody>
      </p:sp>
      <p:sp>
        <p:nvSpPr>
          <p:cNvPr id="15"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pic>
        <p:nvPicPr>
          <p:cNvPr id="2" name="Picture 1"/>
          <p:cNvPicPr>
            <a:picLocks noChangeAspect="1"/>
          </p:cNvPicPr>
          <p:nvPr/>
        </p:nvPicPr>
        <p:blipFill>
          <a:blip r:embed="rId2"/>
          <a:stretch>
            <a:fillRect/>
          </a:stretch>
        </p:blipFill>
        <p:spPr>
          <a:xfrm>
            <a:off x="43295" y="1345779"/>
            <a:ext cx="2970169" cy="3383239"/>
          </a:xfrm>
          <a:prstGeom prst="rect">
            <a:avLst/>
          </a:prstGeom>
        </p:spPr>
      </p:pic>
      <p:pic>
        <p:nvPicPr>
          <p:cNvPr id="3" name="Picture 2"/>
          <p:cNvPicPr>
            <a:picLocks noChangeAspect="1"/>
          </p:cNvPicPr>
          <p:nvPr/>
        </p:nvPicPr>
        <p:blipFill>
          <a:blip r:embed="rId3"/>
          <a:stretch>
            <a:fillRect/>
          </a:stretch>
        </p:blipFill>
        <p:spPr>
          <a:xfrm>
            <a:off x="6119373" y="1390071"/>
            <a:ext cx="2948427" cy="3338947"/>
          </a:xfrm>
          <a:prstGeom prst="rect">
            <a:avLst/>
          </a:prstGeom>
        </p:spPr>
      </p:pic>
      <p:pic>
        <p:nvPicPr>
          <p:cNvPr id="4" name="Picture 3"/>
          <p:cNvPicPr>
            <a:picLocks noChangeAspect="1"/>
          </p:cNvPicPr>
          <p:nvPr/>
        </p:nvPicPr>
        <p:blipFill>
          <a:blip r:embed="rId4"/>
          <a:stretch>
            <a:fillRect/>
          </a:stretch>
        </p:blipFill>
        <p:spPr>
          <a:xfrm>
            <a:off x="3469425" y="1712767"/>
            <a:ext cx="2433764" cy="625187"/>
          </a:xfrm>
          <a:prstGeom prst="rect">
            <a:avLst/>
          </a:prstGeom>
        </p:spPr>
      </p:pic>
      <p:pic>
        <p:nvPicPr>
          <p:cNvPr id="5" name="Picture 4"/>
          <p:cNvPicPr>
            <a:picLocks noChangeAspect="1"/>
          </p:cNvPicPr>
          <p:nvPr/>
        </p:nvPicPr>
        <p:blipFill>
          <a:blip r:embed="rId5"/>
          <a:stretch>
            <a:fillRect/>
          </a:stretch>
        </p:blipFill>
        <p:spPr>
          <a:xfrm>
            <a:off x="3873500" y="2515177"/>
            <a:ext cx="1610376" cy="674617"/>
          </a:xfrm>
          <a:prstGeom prst="rect">
            <a:avLst/>
          </a:prstGeom>
        </p:spPr>
      </p:pic>
      <p:pic>
        <p:nvPicPr>
          <p:cNvPr id="6" name="Picture 5"/>
          <p:cNvPicPr>
            <a:picLocks noChangeAspect="1"/>
          </p:cNvPicPr>
          <p:nvPr/>
        </p:nvPicPr>
        <p:blipFill>
          <a:blip r:embed="rId6"/>
          <a:stretch>
            <a:fillRect/>
          </a:stretch>
        </p:blipFill>
        <p:spPr>
          <a:xfrm>
            <a:off x="4106725" y="3379932"/>
            <a:ext cx="1203976" cy="497294"/>
          </a:xfrm>
          <a:prstGeom prst="rect">
            <a:avLst/>
          </a:prstGeom>
        </p:spPr>
      </p:pic>
      <p:pic>
        <p:nvPicPr>
          <p:cNvPr id="7" name="Picture 6"/>
          <p:cNvPicPr>
            <a:picLocks noChangeAspect="1"/>
          </p:cNvPicPr>
          <p:nvPr/>
        </p:nvPicPr>
        <p:blipFill>
          <a:blip r:embed="rId7"/>
          <a:stretch>
            <a:fillRect/>
          </a:stretch>
        </p:blipFill>
        <p:spPr>
          <a:xfrm>
            <a:off x="4224486" y="4040331"/>
            <a:ext cx="941901" cy="455759"/>
          </a:xfrm>
          <a:prstGeom prst="rect">
            <a:avLst/>
          </a:prstGeom>
        </p:spPr>
      </p:pic>
    </p:spTree>
    <p:extLst>
      <p:ext uri="{BB962C8B-B14F-4D97-AF65-F5344CB8AC3E}">
        <p14:creationId xmlns:p14="http://schemas.microsoft.com/office/powerpoint/2010/main" val="29807996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111" charset="0"/>
                <a:ea typeface="Helvetica" pitchFamily="-111" charset="0"/>
                <a:cs typeface="Helvetica" pitchFamily="-111" charset="0"/>
              </a:rPr>
              <a:t>Discrete vs. Continuum formalism</a:t>
            </a:r>
            <a:endParaRPr lang="en-US" sz="2000" b="1" dirty="0">
              <a:solidFill>
                <a:schemeClr val="bg1"/>
              </a:solidFill>
              <a:latin typeface="Helvetica" pitchFamily="-111" charset="0"/>
              <a:ea typeface="Helvetica" pitchFamily="-111" charset="0"/>
              <a:cs typeface="Helvetica" pitchFamily="-111" charset="0"/>
            </a:endParaRPr>
          </a:p>
        </p:txBody>
      </p:sp>
      <p:sp>
        <p:nvSpPr>
          <p:cNvPr id="52" name="TextBox 3"/>
          <p:cNvSpPr txBox="1">
            <a:spLocks noChangeArrowheads="1"/>
          </p:cNvSpPr>
          <p:nvPr/>
        </p:nvSpPr>
        <p:spPr bwMode="auto">
          <a:xfrm>
            <a:off x="6148388" y="5400675"/>
            <a:ext cx="2919412" cy="230188"/>
          </a:xfrm>
          <a:prstGeom prst="rect">
            <a:avLst/>
          </a:prstGeom>
          <a:noFill/>
          <a:ln w="9525">
            <a:noFill/>
            <a:miter lim="800000"/>
            <a:headEnd/>
            <a:tailEnd/>
          </a:ln>
        </p:spPr>
        <p:txBody>
          <a:bodyPr>
            <a:prstTxWarp prst="textNoShape">
              <a:avLst/>
            </a:prstTxWarp>
            <a:spAutoFit/>
          </a:bodyPr>
          <a:lstStyle/>
          <a:p>
            <a:pPr algn="r"/>
            <a:r>
              <a:rPr lang="en-US" sz="900" b="1" dirty="0">
                <a:solidFill>
                  <a:srgbClr val="BFBFBF"/>
                </a:solidFill>
                <a:latin typeface="Helvetica" pitchFamily="-111" charset="0"/>
                <a:ea typeface="Helvetica" pitchFamily="-111" charset="0"/>
                <a:cs typeface="Helvetica" pitchFamily="-111" charset="0"/>
              </a:rPr>
              <a:t>Network Science: Scale-Free </a:t>
            </a:r>
            <a:r>
              <a:rPr lang="en-US" sz="900" b="1" dirty="0" smtClean="0">
                <a:solidFill>
                  <a:srgbClr val="BFBFBF"/>
                </a:solidFill>
                <a:latin typeface="Helvetica" pitchFamily="-111" charset="0"/>
                <a:ea typeface="Helvetica" pitchFamily="-111" charset="0"/>
                <a:cs typeface="Helvetica" pitchFamily="-111" charset="0"/>
              </a:rPr>
              <a:t>Property</a:t>
            </a:r>
            <a:endParaRPr lang="en-US" sz="600" i="1" dirty="0">
              <a:solidFill>
                <a:srgbClr val="BFBFBF"/>
              </a:solidFill>
              <a:latin typeface="Helvetica" pitchFamily="-111" charset="0"/>
              <a:ea typeface="Helvetica" pitchFamily="-111" charset="0"/>
              <a:cs typeface="Helvetica" pitchFamily="-111" charset="0"/>
            </a:endParaRPr>
          </a:p>
        </p:txBody>
      </p:sp>
      <p:sp>
        <p:nvSpPr>
          <p:cNvPr id="6" name="Rectangle 5"/>
          <p:cNvSpPr/>
          <p:nvPr/>
        </p:nvSpPr>
        <p:spPr>
          <a:xfrm>
            <a:off x="233044" y="683378"/>
            <a:ext cx="4257392" cy="1107996"/>
          </a:xfrm>
          <a:prstGeom prst="rect">
            <a:avLst/>
          </a:prstGeom>
        </p:spPr>
        <p:txBody>
          <a:bodyPr wrap="square">
            <a:spAutoFit/>
          </a:bodyPr>
          <a:lstStyle/>
          <a:p>
            <a:pPr algn="r"/>
            <a:r>
              <a:rPr lang="en-US" b="1" dirty="0" smtClean="0"/>
              <a:t>Discrete Formalism </a:t>
            </a:r>
          </a:p>
          <a:p>
            <a:pPr algn="r"/>
            <a:r>
              <a:rPr lang="en-US" sz="1600" dirty="0" smtClean="0"/>
              <a:t>As node degrees are always positive integers, the discrete formalism captures the probability  that a node has exactly  </a:t>
            </a:r>
            <a:r>
              <a:rPr lang="en-US" sz="1600" dirty="0" err="1" smtClean="0"/>
              <a:t>k</a:t>
            </a:r>
            <a:r>
              <a:rPr lang="en-US" sz="1600" dirty="0" smtClean="0"/>
              <a:t> links:</a:t>
            </a:r>
            <a:endParaRPr lang="en-US" sz="1600" dirty="0"/>
          </a:p>
        </p:txBody>
      </p:sp>
      <p:pic>
        <p:nvPicPr>
          <p:cNvPr id="7" name="Picture 6"/>
          <p:cNvPicPr>
            <a:picLocks noChangeAspect="1"/>
          </p:cNvPicPr>
          <p:nvPr/>
        </p:nvPicPr>
        <p:blipFill>
          <a:blip r:embed="rId3"/>
          <a:stretch>
            <a:fillRect/>
          </a:stretch>
        </p:blipFill>
        <p:spPr>
          <a:xfrm>
            <a:off x="3215737" y="1924724"/>
            <a:ext cx="990600" cy="266700"/>
          </a:xfrm>
          <a:prstGeom prst="rect">
            <a:avLst/>
          </a:prstGeom>
        </p:spPr>
      </p:pic>
      <p:pic>
        <p:nvPicPr>
          <p:cNvPr id="8" name="Picture 7"/>
          <p:cNvPicPr>
            <a:picLocks noChangeAspect="1"/>
          </p:cNvPicPr>
          <p:nvPr/>
        </p:nvPicPr>
        <p:blipFill>
          <a:blip r:embed="rId4"/>
          <a:stretch>
            <a:fillRect/>
          </a:stretch>
        </p:blipFill>
        <p:spPr>
          <a:xfrm>
            <a:off x="3208962" y="2286000"/>
            <a:ext cx="990600" cy="571500"/>
          </a:xfrm>
          <a:prstGeom prst="rect">
            <a:avLst/>
          </a:prstGeom>
        </p:spPr>
      </p:pic>
      <p:pic>
        <p:nvPicPr>
          <p:cNvPr id="9" name="Picture 8"/>
          <p:cNvPicPr>
            <a:picLocks noChangeAspect="1"/>
          </p:cNvPicPr>
          <p:nvPr/>
        </p:nvPicPr>
        <p:blipFill>
          <a:blip r:embed="rId5"/>
          <a:stretch>
            <a:fillRect/>
          </a:stretch>
        </p:blipFill>
        <p:spPr>
          <a:xfrm>
            <a:off x="1038533" y="3206750"/>
            <a:ext cx="1104900" cy="571500"/>
          </a:xfrm>
          <a:prstGeom prst="rect">
            <a:avLst/>
          </a:prstGeom>
        </p:spPr>
      </p:pic>
      <p:pic>
        <p:nvPicPr>
          <p:cNvPr id="10" name="Picture 9"/>
          <p:cNvPicPr>
            <a:picLocks noChangeAspect="1"/>
          </p:cNvPicPr>
          <p:nvPr/>
        </p:nvPicPr>
        <p:blipFill>
          <a:blip r:embed="rId6"/>
          <a:stretch>
            <a:fillRect/>
          </a:stretch>
        </p:blipFill>
        <p:spPr>
          <a:xfrm>
            <a:off x="2563482" y="3206750"/>
            <a:ext cx="1752600" cy="850900"/>
          </a:xfrm>
          <a:prstGeom prst="rect">
            <a:avLst/>
          </a:prstGeom>
        </p:spPr>
      </p:pic>
      <p:pic>
        <p:nvPicPr>
          <p:cNvPr id="11" name="Picture 10"/>
          <p:cNvPicPr>
            <a:picLocks noChangeAspect="1"/>
          </p:cNvPicPr>
          <p:nvPr/>
        </p:nvPicPr>
        <p:blipFill>
          <a:blip r:embed="rId7"/>
          <a:stretch>
            <a:fillRect/>
          </a:stretch>
        </p:blipFill>
        <p:spPr>
          <a:xfrm>
            <a:off x="3380837" y="4155222"/>
            <a:ext cx="825500" cy="508000"/>
          </a:xfrm>
          <a:prstGeom prst="rect">
            <a:avLst/>
          </a:prstGeom>
        </p:spPr>
      </p:pic>
      <p:sp>
        <p:nvSpPr>
          <p:cNvPr id="12" name="Rectangle 11"/>
          <p:cNvSpPr/>
          <p:nvPr/>
        </p:nvSpPr>
        <p:spPr>
          <a:xfrm>
            <a:off x="4612320" y="664708"/>
            <a:ext cx="4572000" cy="1107996"/>
          </a:xfrm>
          <a:prstGeom prst="rect">
            <a:avLst/>
          </a:prstGeom>
        </p:spPr>
        <p:txBody>
          <a:bodyPr>
            <a:spAutoFit/>
          </a:bodyPr>
          <a:lstStyle/>
          <a:p>
            <a:r>
              <a:rPr lang="en-US" b="1" dirty="0" smtClean="0"/>
              <a:t>Continuum Formalism </a:t>
            </a:r>
          </a:p>
          <a:p>
            <a:r>
              <a:rPr lang="en-US" sz="1600" dirty="0" smtClean="0"/>
              <a:t>In analytical calculations it is often convenient to assume that the degrees can take up any positive real value:</a:t>
            </a:r>
            <a:endParaRPr lang="en-US" sz="1600" dirty="0"/>
          </a:p>
        </p:txBody>
      </p:sp>
      <p:pic>
        <p:nvPicPr>
          <p:cNvPr id="13" name="Picture 12"/>
          <p:cNvPicPr>
            <a:picLocks noChangeAspect="1"/>
          </p:cNvPicPr>
          <p:nvPr/>
        </p:nvPicPr>
        <p:blipFill>
          <a:blip r:embed="rId8"/>
          <a:stretch>
            <a:fillRect/>
          </a:stretch>
        </p:blipFill>
        <p:spPr>
          <a:xfrm>
            <a:off x="4871498" y="1924724"/>
            <a:ext cx="1155700" cy="254000"/>
          </a:xfrm>
          <a:prstGeom prst="rect">
            <a:avLst/>
          </a:prstGeom>
        </p:spPr>
      </p:pic>
      <p:pic>
        <p:nvPicPr>
          <p:cNvPr id="14" name="Picture 13"/>
          <p:cNvPicPr>
            <a:picLocks noChangeAspect="1"/>
          </p:cNvPicPr>
          <p:nvPr/>
        </p:nvPicPr>
        <p:blipFill>
          <a:blip r:embed="rId9"/>
          <a:stretch>
            <a:fillRect/>
          </a:stretch>
        </p:blipFill>
        <p:spPr>
          <a:xfrm>
            <a:off x="4831718" y="3113822"/>
            <a:ext cx="2400300" cy="1041400"/>
          </a:xfrm>
          <a:prstGeom prst="rect">
            <a:avLst/>
          </a:prstGeom>
        </p:spPr>
      </p:pic>
      <p:pic>
        <p:nvPicPr>
          <p:cNvPr id="15" name="Picture 14"/>
          <p:cNvPicPr>
            <a:picLocks noChangeAspect="1"/>
          </p:cNvPicPr>
          <p:nvPr/>
        </p:nvPicPr>
        <p:blipFill>
          <a:blip r:embed="rId10"/>
          <a:stretch>
            <a:fillRect/>
          </a:stretch>
        </p:blipFill>
        <p:spPr>
          <a:xfrm>
            <a:off x="4871498" y="4270928"/>
            <a:ext cx="1905000" cy="304800"/>
          </a:xfrm>
          <a:prstGeom prst="rect">
            <a:avLst/>
          </a:prstGeom>
        </p:spPr>
      </p:pic>
      <p:pic>
        <p:nvPicPr>
          <p:cNvPr id="17" name="Picture 16"/>
          <p:cNvPicPr>
            <a:picLocks noChangeAspect="1"/>
          </p:cNvPicPr>
          <p:nvPr/>
        </p:nvPicPr>
        <p:blipFill>
          <a:blip r:embed="rId11"/>
          <a:stretch>
            <a:fillRect/>
          </a:stretch>
        </p:blipFill>
        <p:spPr>
          <a:xfrm>
            <a:off x="3763634" y="5000625"/>
            <a:ext cx="203200" cy="266700"/>
          </a:xfrm>
          <a:prstGeom prst="rect">
            <a:avLst/>
          </a:prstGeom>
        </p:spPr>
      </p:pic>
      <p:pic>
        <p:nvPicPr>
          <p:cNvPr id="18" name="Picture 17"/>
          <p:cNvPicPr>
            <a:picLocks noChangeAspect="1"/>
          </p:cNvPicPr>
          <p:nvPr/>
        </p:nvPicPr>
        <p:blipFill>
          <a:blip r:embed="rId12"/>
          <a:stretch>
            <a:fillRect/>
          </a:stretch>
        </p:blipFill>
        <p:spPr>
          <a:xfrm>
            <a:off x="4871498" y="4910901"/>
            <a:ext cx="889000" cy="457200"/>
          </a:xfrm>
          <a:prstGeom prst="rect">
            <a:avLst/>
          </a:prstGeom>
        </p:spPr>
      </p:pic>
      <p:sp>
        <p:nvSpPr>
          <p:cNvPr id="19" name="TextBox 18"/>
          <p:cNvSpPr txBox="1"/>
          <p:nvPr/>
        </p:nvSpPr>
        <p:spPr>
          <a:xfrm>
            <a:off x="1220987" y="5012276"/>
            <a:ext cx="2031325" cy="307777"/>
          </a:xfrm>
          <a:prstGeom prst="rect">
            <a:avLst/>
          </a:prstGeom>
          <a:noFill/>
        </p:spPr>
        <p:txBody>
          <a:bodyPr wrap="none" rtlCol="0">
            <a:spAutoFit/>
          </a:bodyPr>
          <a:lstStyle/>
          <a:p>
            <a:r>
              <a:rPr lang="en-US" sz="1400" b="1" dirty="0" smtClean="0">
                <a:latin typeface="Trajan Pro"/>
                <a:cs typeface="Trajan Pro"/>
              </a:rPr>
              <a:t>INTERPRETATION:</a:t>
            </a:r>
            <a:endParaRPr lang="en-US" sz="1400" b="1" dirty="0">
              <a:latin typeface="Trajan Pro"/>
              <a:cs typeface="Trajan Pro"/>
            </a:endParaRPr>
          </a:p>
        </p:txBody>
      </p:sp>
      <p:pic>
        <p:nvPicPr>
          <p:cNvPr id="20" name="Picture 19"/>
          <p:cNvPicPr>
            <a:picLocks noChangeAspect="1"/>
          </p:cNvPicPr>
          <p:nvPr/>
        </p:nvPicPr>
        <p:blipFill>
          <a:blip r:embed="rId13"/>
          <a:stretch>
            <a:fillRect/>
          </a:stretch>
        </p:blipFill>
        <p:spPr>
          <a:xfrm>
            <a:off x="4801586" y="2261330"/>
            <a:ext cx="1231900" cy="7747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Generating networks with a pre-defined </a:t>
            </a:r>
            <a:r>
              <a:rPr lang="en-US" sz="4400" dirty="0" err="1" smtClean="0">
                <a:latin typeface="Trajan Pro"/>
                <a:cs typeface="Trajan Pro"/>
              </a:rPr>
              <a:t>p</a:t>
            </a:r>
            <a:r>
              <a:rPr lang="en-US" sz="4400" baseline="-25000" dirty="0" err="1" smtClean="0">
                <a:latin typeface="Trajan Pro"/>
                <a:cs typeface="Trajan Pro"/>
              </a:rPr>
              <a:t>k</a:t>
            </a:r>
            <a:endParaRPr lang="en-US" sz="4400" baseline="-25000" dirty="0" smtClean="0">
              <a:latin typeface="Trajan Pro"/>
              <a:cs typeface="Trajan Pro"/>
            </a:endParaRP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8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Configuration model</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10" name="TextBox 9"/>
          <p:cNvSpPr txBox="1"/>
          <p:nvPr/>
        </p:nvSpPr>
        <p:spPr>
          <a:xfrm>
            <a:off x="4902516" y="1029828"/>
            <a:ext cx="4196117" cy="3970318"/>
          </a:xfrm>
          <a:prstGeom prst="rect">
            <a:avLst/>
          </a:prstGeom>
          <a:noFill/>
        </p:spPr>
        <p:txBody>
          <a:bodyPr wrap="square" rtlCol="0">
            <a:spAutoFit/>
          </a:bodyPr>
          <a:lstStyle/>
          <a:p>
            <a:r>
              <a:rPr lang="en-US" sz="1400" dirty="0" smtClean="0"/>
              <a:t>(1) </a:t>
            </a:r>
            <a:r>
              <a:rPr lang="en-US" sz="1400" b="1" i="1" dirty="0" smtClean="0"/>
              <a:t>Degree sequence</a:t>
            </a:r>
            <a:r>
              <a:rPr lang="en-US" sz="1400" i="1" dirty="0" smtClean="0"/>
              <a:t>: Assign a degree to each node, represented as stubs or half-links. The degree sequence is either generated analytically from a preselected  distribution (Box 4.5), or it is extracted from the adjacency matrix of a real network. We must start from an even number of stubs, otherwise we will be left with unpaired stubs. (2) </a:t>
            </a:r>
            <a:r>
              <a:rPr lang="en-US" sz="1400" b="1" i="1" dirty="0" smtClean="0"/>
              <a:t>Network assembly</a:t>
            </a:r>
            <a:r>
              <a:rPr lang="en-US" sz="1400" i="1" dirty="0" smtClean="0"/>
              <a:t>: Randomly select a stub pair and connect them. Then randomly choose another pair from the remaining  stubs and connect them. This procedure is repeated until all stubs are paired up. Depending on the order in which the stubs were chosen, we obtain different networks. Some networks include cycles (2a), others self-edges (2b) or multi-edges (2c). Yet, the expected number of self- and multi-edges goes to zero in the  limit.</a:t>
            </a:r>
            <a:endParaRPr lang="en-US" sz="1400" dirty="0"/>
          </a:p>
        </p:txBody>
      </p:sp>
      <p:pic>
        <p:nvPicPr>
          <p:cNvPr id="11" name="Picture 10"/>
          <p:cNvPicPr>
            <a:picLocks noChangeAspect="1"/>
          </p:cNvPicPr>
          <p:nvPr/>
        </p:nvPicPr>
        <p:blipFill>
          <a:blip r:embed="rId2"/>
          <a:stretch>
            <a:fillRect/>
          </a:stretch>
        </p:blipFill>
        <p:spPr>
          <a:xfrm>
            <a:off x="1638795" y="4932821"/>
            <a:ext cx="1092200" cy="495300"/>
          </a:xfrm>
          <a:prstGeom prst="rect">
            <a:avLst/>
          </a:prstGeom>
        </p:spPr>
      </p:pic>
      <p:pic>
        <p:nvPicPr>
          <p:cNvPr id="2" name="Picture 1"/>
          <p:cNvPicPr>
            <a:picLocks noChangeAspect="1"/>
          </p:cNvPicPr>
          <p:nvPr/>
        </p:nvPicPr>
        <p:blipFill>
          <a:blip r:embed="rId3"/>
          <a:stretch>
            <a:fillRect/>
          </a:stretch>
        </p:blipFill>
        <p:spPr>
          <a:xfrm>
            <a:off x="0" y="1029828"/>
            <a:ext cx="4514341" cy="351619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Degree Preserving randomization</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1218668" y="789708"/>
            <a:ext cx="6314444" cy="482327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smtClean="0">
                <a:solidFill>
                  <a:srgbClr val="FFFFFF"/>
                </a:solidFill>
                <a:latin typeface="Trajan Pro"/>
                <a:ea typeface="Helvetica" pitchFamily="36" charset="0"/>
                <a:cs typeface="Trajan Pro"/>
              </a:rPr>
              <a:t>Hidden parameter </a:t>
            </a:r>
            <a:r>
              <a:rPr lang="en-US" sz="2000" b="1" dirty="0" smtClean="0">
                <a:solidFill>
                  <a:srgbClr val="FFFFFF"/>
                </a:solidFill>
                <a:latin typeface="Trajan Pro"/>
                <a:ea typeface="Helvetica" pitchFamily="36" charset="0"/>
                <a:cs typeface="Trajan Pro"/>
              </a:rPr>
              <a:t>model</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6" name="Picture 5"/>
          <p:cNvPicPr>
            <a:picLocks noChangeAspect="1"/>
          </p:cNvPicPr>
          <p:nvPr/>
        </p:nvPicPr>
        <p:blipFill>
          <a:blip r:embed="rId2"/>
          <a:stretch>
            <a:fillRect/>
          </a:stretch>
        </p:blipFill>
        <p:spPr>
          <a:xfrm>
            <a:off x="5767529" y="897901"/>
            <a:ext cx="1870025" cy="669515"/>
          </a:xfrm>
          <a:prstGeom prst="rect">
            <a:avLst/>
          </a:prstGeom>
        </p:spPr>
      </p:pic>
      <p:pic>
        <p:nvPicPr>
          <p:cNvPr id="2" name="Picture 1"/>
          <p:cNvPicPr>
            <a:picLocks noChangeAspect="1"/>
          </p:cNvPicPr>
          <p:nvPr/>
        </p:nvPicPr>
        <p:blipFill>
          <a:blip r:embed="rId3"/>
          <a:stretch>
            <a:fillRect/>
          </a:stretch>
        </p:blipFill>
        <p:spPr>
          <a:xfrm>
            <a:off x="222949" y="571500"/>
            <a:ext cx="4106426" cy="4404301"/>
          </a:xfrm>
          <a:prstGeom prst="rect">
            <a:avLst/>
          </a:prstGeom>
        </p:spPr>
      </p:pic>
      <p:pic>
        <p:nvPicPr>
          <p:cNvPr id="8" name="Picture 7"/>
          <p:cNvPicPr>
            <a:picLocks noChangeAspect="1"/>
          </p:cNvPicPr>
          <p:nvPr/>
        </p:nvPicPr>
        <p:blipFill>
          <a:blip r:embed="rId4"/>
          <a:stretch>
            <a:fillRect/>
          </a:stretch>
        </p:blipFill>
        <p:spPr>
          <a:xfrm>
            <a:off x="5995826" y="2204891"/>
            <a:ext cx="2132596" cy="609313"/>
          </a:xfrm>
          <a:prstGeom prst="rect">
            <a:avLst/>
          </a:prstGeom>
        </p:spPr>
      </p:pic>
      <p:pic>
        <p:nvPicPr>
          <p:cNvPr id="9" name="Picture 8"/>
          <p:cNvPicPr>
            <a:picLocks noChangeAspect="1"/>
          </p:cNvPicPr>
          <p:nvPr/>
        </p:nvPicPr>
        <p:blipFill>
          <a:blip r:embed="rId5"/>
          <a:stretch>
            <a:fillRect/>
          </a:stretch>
        </p:blipFill>
        <p:spPr>
          <a:xfrm>
            <a:off x="6263440" y="3448625"/>
            <a:ext cx="1426219" cy="388969"/>
          </a:xfrm>
          <a:prstGeom prst="rect">
            <a:avLst/>
          </a:prstGeom>
        </p:spPr>
      </p:pic>
      <p:pic>
        <p:nvPicPr>
          <p:cNvPr id="10" name="Picture 9"/>
          <p:cNvPicPr>
            <a:picLocks noChangeAspect="1"/>
          </p:cNvPicPr>
          <p:nvPr/>
        </p:nvPicPr>
        <p:blipFill>
          <a:blip r:embed="rId6"/>
          <a:stretch>
            <a:fillRect/>
          </a:stretch>
        </p:blipFill>
        <p:spPr>
          <a:xfrm>
            <a:off x="6263440" y="3982426"/>
            <a:ext cx="1641728" cy="752459"/>
          </a:xfrm>
          <a:prstGeom prst="rect">
            <a:avLst/>
          </a:prstGeom>
        </p:spPr>
      </p:pic>
      <p:pic>
        <p:nvPicPr>
          <p:cNvPr id="11" name="Picture 10"/>
          <p:cNvPicPr>
            <a:picLocks noChangeAspect="1"/>
          </p:cNvPicPr>
          <p:nvPr/>
        </p:nvPicPr>
        <p:blipFill>
          <a:blip r:embed="rId7"/>
          <a:stretch>
            <a:fillRect/>
          </a:stretch>
        </p:blipFill>
        <p:spPr>
          <a:xfrm>
            <a:off x="4444771" y="4975801"/>
            <a:ext cx="1818669" cy="606223"/>
          </a:xfrm>
          <a:prstGeom prst="rect">
            <a:avLst/>
          </a:prstGeom>
        </p:spPr>
      </p:pic>
      <p:pic>
        <p:nvPicPr>
          <p:cNvPr id="12" name="Picture 11"/>
          <p:cNvPicPr>
            <a:picLocks noChangeAspect="1"/>
          </p:cNvPicPr>
          <p:nvPr/>
        </p:nvPicPr>
        <p:blipFill>
          <a:blip r:embed="rId8"/>
          <a:stretch>
            <a:fillRect/>
          </a:stretch>
        </p:blipFill>
        <p:spPr>
          <a:xfrm>
            <a:off x="6670866" y="4864089"/>
            <a:ext cx="1457556" cy="6360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Hidden parameter model</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Rectangle 4"/>
          <p:cNvSpPr/>
          <p:nvPr/>
        </p:nvSpPr>
        <p:spPr>
          <a:xfrm>
            <a:off x="4572000" y="873853"/>
            <a:ext cx="4572000" cy="3539431"/>
          </a:xfrm>
          <a:prstGeom prst="rect">
            <a:avLst/>
          </a:prstGeom>
        </p:spPr>
        <p:txBody>
          <a:bodyPr>
            <a:spAutoFit/>
          </a:bodyPr>
          <a:lstStyle/>
          <a:p>
            <a:r>
              <a:rPr lang="en-US" sz="1400" dirty="0" smtClean="0"/>
              <a:t>Start with N  isolated nodes and assign to each node a “hidden parameter” </a:t>
            </a:r>
            <a:r>
              <a:rPr lang="en-US" sz="1400" dirty="0" err="1" smtClean="0"/>
              <a:t>η</a:t>
            </a:r>
            <a:r>
              <a:rPr lang="en-US" sz="1400" dirty="0" smtClean="0"/>
              <a:t> , which can be randomly selected from a  </a:t>
            </a:r>
            <a:r>
              <a:rPr lang="en-US" sz="1400" dirty="0" err="1" smtClean="0"/>
              <a:t>ρ(η</a:t>
            </a:r>
            <a:r>
              <a:rPr lang="en-US" sz="1400" dirty="0" smtClean="0"/>
              <a:t>) distribution. We next connect each node pair with probability</a:t>
            </a:r>
          </a:p>
          <a:p>
            <a:endParaRPr lang="en-US" sz="1400" dirty="0" smtClean="0"/>
          </a:p>
          <a:p>
            <a:endParaRPr lang="en-US" sz="1400" dirty="0" smtClean="0"/>
          </a:p>
          <a:p>
            <a:r>
              <a:rPr lang="en-US" sz="1400" dirty="0" smtClean="0"/>
              <a:t> For example, the figure shows the probability to connect nodes (1,3) and (3,4). After connecting the nodes, we end up with</a:t>
            </a:r>
          </a:p>
          <a:p>
            <a:endParaRPr lang="en-US" sz="1400" dirty="0" smtClean="0"/>
          </a:p>
          <a:p>
            <a:r>
              <a:rPr lang="en-US" sz="1400" dirty="0" smtClean="0"/>
              <a:t> the networks shown in (</a:t>
            </a:r>
            <a:r>
              <a:rPr lang="en-US" sz="1400" dirty="0" err="1" smtClean="0"/>
              <a:t>b</a:t>
            </a:r>
            <a:r>
              <a:rPr lang="en-US" sz="1400" dirty="0" smtClean="0"/>
              <a:t>) or (</a:t>
            </a:r>
            <a:r>
              <a:rPr lang="en-US" sz="1400" dirty="0" err="1" smtClean="0"/>
              <a:t>c</a:t>
            </a:r>
            <a:r>
              <a:rPr lang="en-US" sz="1400" dirty="0" smtClean="0"/>
              <a:t>), representing two independent realizations generated by the same hidden parameter sequence (a). The expected number of links in the obtained network is </a:t>
            </a:r>
          </a:p>
          <a:p>
            <a:endParaRPr lang="en-US" sz="1400" dirty="0" smtClean="0"/>
          </a:p>
          <a:p>
            <a:endParaRPr lang="en-US" sz="1400" dirty="0" smtClean="0"/>
          </a:p>
        </p:txBody>
      </p:sp>
      <p:pic>
        <p:nvPicPr>
          <p:cNvPr id="6" name="Picture 5"/>
          <p:cNvPicPr>
            <a:picLocks noChangeAspect="1"/>
          </p:cNvPicPr>
          <p:nvPr/>
        </p:nvPicPr>
        <p:blipFill>
          <a:blip r:embed="rId2"/>
          <a:stretch>
            <a:fillRect/>
          </a:stretch>
        </p:blipFill>
        <p:spPr>
          <a:xfrm>
            <a:off x="6388073" y="1740599"/>
            <a:ext cx="1028700" cy="368300"/>
          </a:xfrm>
          <a:prstGeom prst="rect">
            <a:avLst/>
          </a:prstGeom>
        </p:spPr>
      </p:pic>
      <p:pic>
        <p:nvPicPr>
          <p:cNvPr id="7" name="Picture 6"/>
          <p:cNvPicPr>
            <a:picLocks noChangeAspect="1"/>
          </p:cNvPicPr>
          <p:nvPr/>
        </p:nvPicPr>
        <p:blipFill>
          <a:blip r:embed="rId3"/>
          <a:stretch>
            <a:fillRect/>
          </a:stretch>
        </p:blipFill>
        <p:spPr>
          <a:xfrm>
            <a:off x="6211447" y="3949814"/>
            <a:ext cx="1638300" cy="469900"/>
          </a:xfrm>
          <a:prstGeom prst="rect">
            <a:avLst/>
          </a:prstGeom>
        </p:spPr>
      </p:pic>
      <p:pic>
        <p:nvPicPr>
          <p:cNvPr id="2" name="Picture 1"/>
          <p:cNvPicPr>
            <a:picLocks noChangeAspect="1"/>
          </p:cNvPicPr>
          <p:nvPr/>
        </p:nvPicPr>
        <p:blipFill>
          <a:blip r:embed="rId4"/>
          <a:stretch>
            <a:fillRect/>
          </a:stretch>
        </p:blipFill>
        <p:spPr>
          <a:xfrm>
            <a:off x="222949" y="571500"/>
            <a:ext cx="4106426" cy="4404301"/>
          </a:xfrm>
          <a:prstGeom prst="rect">
            <a:avLst/>
          </a:prstGeom>
        </p:spPr>
      </p:pic>
      <p:pic>
        <p:nvPicPr>
          <p:cNvPr id="8" name="Picture 7"/>
          <p:cNvPicPr>
            <a:picLocks noChangeAspect="1"/>
          </p:cNvPicPr>
          <p:nvPr/>
        </p:nvPicPr>
        <p:blipFill>
          <a:blip r:embed="rId5"/>
          <a:stretch>
            <a:fillRect/>
          </a:stretch>
        </p:blipFill>
        <p:spPr>
          <a:xfrm>
            <a:off x="222949" y="5105687"/>
            <a:ext cx="2132596" cy="609313"/>
          </a:xfrm>
          <a:prstGeom prst="rect">
            <a:avLst/>
          </a:prstGeom>
        </p:spPr>
      </p:pic>
      <p:pic>
        <p:nvPicPr>
          <p:cNvPr id="9" name="Picture 8"/>
          <p:cNvPicPr>
            <a:picLocks noChangeAspect="1"/>
          </p:cNvPicPr>
          <p:nvPr/>
        </p:nvPicPr>
        <p:blipFill>
          <a:blip r:embed="rId6"/>
          <a:stretch>
            <a:fillRect/>
          </a:stretch>
        </p:blipFill>
        <p:spPr>
          <a:xfrm>
            <a:off x="3858890" y="5209307"/>
            <a:ext cx="1426219" cy="388969"/>
          </a:xfrm>
          <a:prstGeom prst="rect">
            <a:avLst/>
          </a:prstGeom>
        </p:spPr>
      </p:pic>
      <p:pic>
        <p:nvPicPr>
          <p:cNvPr id="10" name="Picture 9"/>
          <p:cNvPicPr>
            <a:picLocks noChangeAspect="1"/>
          </p:cNvPicPr>
          <p:nvPr/>
        </p:nvPicPr>
        <p:blipFill>
          <a:blip r:embed="rId7"/>
          <a:stretch>
            <a:fillRect/>
          </a:stretch>
        </p:blipFill>
        <p:spPr>
          <a:xfrm>
            <a:off x="5459111" y="5024781"/>
            <a:ext cx="1504671" cy="689641"/>
          </a:xfrm>
          <a:prstGeom prst="rect">
            <a:avLst/>
          </a:prstGeom>
        </p:spPr>
      </p:pic>
      <p:pic>
        <p:nvPicPr>
          <p:cNvPr id="11" name="Picture 10"/>
          <p:cNvPicPr>
            <a:picLocks noChangeAspect="1"/>
          </p:cNvPicPr>
          <p:nvPr/>
        </p:nvPicPr>
        <p:blipFill>
          <a:blip r:embed="rId8"/>
          <a:stretch>
            <a:fillRect/>
          </a:stretch>
        </p:blipFill>
        <p:spPr>
          <a:xfrm>
            <a:off x="7457361" y="4672067"/>
            <a:ext cx="1611720" cy="537240"/>
          </a:xfrm>
          <a:prstGeom prst="rect">
            <a:avLst/>
          </a:prstGeom>
        </p:spPr>
      </p:pic>
      <p:pic>
        <p:nvPicPr>
          <p:cNvPr id="12" name="Picture 11"/>
          <p:cNvPicPr>
            <a:picLocks noChangeAspect="1"/>
          </p:cNvPicPr>
          <p:nvPr/>
        </p:nvPicPr>
        <p:blipFill>
          <a:blip r:embed="rId9"/>
          <a:stretch>
            <a:fillRect/>
          </a:stretch>
        </p:blipFill>
        <p:spPr>
          <a:xfrm>
            <a:off x="7500497" y="5198802"/>
            <a:ext cx="1201546" cy="524311"/>
          </a:xfrm>
          <a:prstGeom prst="rect">
            <a:avLst/>
          </a:prstGeom>
        </p:spPr>
      </p:pic>
    </p:spTree>
    <p:extLst>
      <p:ext uri="{BB962C8B-B14F-4D97-AF65-F5344CB8AC3E}">
        <p14:creationId xmlns:p14="http://schemas.microsoft.com/office/powerpoint/2010/main" val="56947639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Decision tree</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1092830" y="1061026"/>
            <a:ext cx="6475330" cy="374476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Case Study: PPI Network</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2"/>
          <a:stretch>
            <a:fillRect/>
          </a:stretch>
        </p:blipFill>
        <p:spPr>
          <a:xfrm>
            <a:off x="375212" y="953895"/>
            <a:ext cx="4520669" cy="4494983"/>
          </a:xfrm>
          <a:prstGeom prst="rect">
            <a:avLst/>
          </a:prstGeom>
        </p:spPr>
      </p:pic>
      <p:pic>
        <p:nvPicPr>
          <p:cNvPr id="6" name="Picture 5"/>
          <p:cNvPicPr>
            <a:picLocks noChangeAspect="1"/>
          </p:cNvPicPr>
          <p:nvPr/>
        </p:nvPicPr>
        <p:blipFill>
          <a:blip r:embed="rId3"/>
          <a:stretch>
            <a:fillRect/>
          </a:stretch>
        </p:blipFill>
        <p:spPr>
          <a:xfrm>
            <a:off x="5335656" y="4689186"/>
            <a:ext cx="3618126" cy="636154"/>
          </a:xfrm>
          <a:prstGeom prst="rect">
            <a:avLst/>
          </a:prstGeom>
        </p:spPr>
      </p:pic>
    </p:spTree>
    <p:extLst>
      <p:ext uri="{BB962C8B-B14F-4D97-AF65-F5344CB8AC3E}">
        <p14:creationId xmlns:p14="http://schemas.microsoft.com/office/powerpoint/2010/main" val="416217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Something to keep in mind</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0" y="1977736"/>
            <a:ext cx="5712307" cy="1514765"/>
          </a:xfrm>
          <a:prstGeom prst="rect">
            <a:avLst/>
          </a:prstGeom>
        </p:spPr>
      </p:pic>
      <p:pic>
        <p:nvPicPr>
          <p:cNvPr id="5" name="Picture 4"/>
          <p:cNvPicPr>
            <a:picLocks noChangeAspect="1"/>
          </p:cNvPicPr>
          <p:nvPr/>
        </p:nvPicPr>
        <p:blipFill>
          <a:blip r:embed="rId3"/>
          <a:stretch>
            <a:fillRect/>
          </a:stretch>
        </p:blipFill>
        <p:spPr>
          <a:xfrm>
            <a:off x="6202530" y="894775"/>
            <a:ext cx="2737788" cy="4141930"/>
          </a:xfrm>
          <a:prstGeom prst="rect">
            <a:avLst/>
          </a:prstGeom>
        </p:spPr>
      </p:pic>
      <p:pic>
        <p:nvPicPr>
          <p:cNvPr id="7" name="Picture 6"/>
          <p:cNvPicPr>
            <a:picLocks noChangeAspect="1"/>
          </p:cNvPicPr>
          <p:nvPr/>
        </p:nvPicPr>
        <p:blipFill>
          <a:blip r:embed="rId4"/>
          <a:stretch>
            <a:fillRect/>
          </a:stretch>
        </p:blipFill>
        <p:spPr>
          <a:xfrm>
            <a:off x="0" y="909203"/>
            <a:ext cx="6202530" cy="4127502"/>
          </a:xfrm>
          <a:prstGeom prst="rect">
            <a:avLst/>
          </a:prstGeom>
        </p:spPr>
      </p:pic>
    </p:spTree>
    <p:extLst>
      <p:ext uri="{BB962C8B-B14F-4D97-AF65-F5344CB8AC3E}">
        <p14:creationId xmlns:p14="http://schemas.microsoft.com/office/powerpoint/2010/main" val="1659243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summary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683624" y="571501"/>
            <a:ext cx="1913999" cy="5190997"/>
          </a:xfrm>
          <a:prstGeom prst="rect">
            <a:avLst/>
          </a:prstGeom>
        </p:spPr>
      </p:pic>
      <p:pic>
        <p:nvPicPr>
          <p:cNvPr id="4" name="Picture 3"/>
          <p:cNvPicPr>
            <a:picLocks noChangeAspect="1"/>
          </p:cNvPicPr>
          <p:nvPr/>
        </p:nvPicPr>
        <p:blipFill>
          <a:blip r:embed="rId3"/>
          <a:stretch>
            <a:fillRect/>
          </a:stretch>
        </p:blipFill>
        <p:spPr>
          <a:xfrm>
            <a:off x="3011038" y="951346"/>
            <a:ext cx="4709680" cy="1971144"/>
          </a:xfrm>
          <a:prstGeom prst="rect">
            <a:avLst/>
          </a:prstGeom>
        </p:spPr>
      </p:pic>
      <p:pic>
        <p:nvPicPr>
          <p:cNvPr id="7" name="Picture 6"/>
          <p:cNvPicPr>
            <a:picLocks noChangeAspect="1"/>
          </p:cNvPicPr>
          <p:nvPr/>
        </p:nvPicPr>
        <p:blipFill>
          <a:blip r:embed="rId4"/>
          <a:stretch>
            <a:fillRect/>
          </a:stretch>
        </p:blipFill>
        <p:spPr>
          <a:xfrm>
            <a:off x="3011038" y="3171536"/>
            <a:ext cx="4781542" cy="1446645"/>
          </a:xfrm>
          <a:prstGeom prst="rect">
            <a:avLst/>
          </a:prstGeom>
        </p:spPr>
      </p:pic>
      <p:pic>
        <p:nvPicPr>
          <p:cNvPr id="8" name="Picture 7"/>
          <p:cNvPicPr>
            <a:picLocks noChangeAspect="1"/>
          </p:cNvPicPr>
          <p:nvPr/>
        </p:nvPicPr>
        <p:blipFill>
          <a:blip r:embed="rId5"/>
          <a:stretch>
            <a:fillRect/>
          </a:stretch>
        </p:blipFill>
        <p:spPr>
          <a:xfrm>
            <a:off x="3011038" y="4632613"/>
            <a:ext cx="4781542" cy="368994"/>
          </a:xfrm>
          <a:prstGeom prst="rect">
            <a:avLst/>
          </a:prstGeom>
        </p:spPr>
      </p:pic>
    </p:spTree>
    <p:extLst>
      <p:ext uri="{BB962C8B-B14F-4D97-AF65-F5344CB8AC3E}">
        <p14:creationId xmlns:p14="http://schemas.microsoft.com/office/powerpoint/2010/main" val="10184429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80/20 RULE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594831" y="571501"/>
            <a:ext cx="2488003" cy="3901306"/>
          </a:xfrm>
          <a:prstGeom prst="rect">
            <a:avLst/>
          </a:prstGeom>
        </p:spPr>
      </p:pic>
      <p:sp>
        <p:nvSpPr>
          <p:cNvPr id="8" name="Rectangle 7"/>
          <p:cNvSpPr/>
          <p:nvPr/>
        </p:nvSpPr>
        <p:spPr>
          <a:xfrm>
            <a:off x="82185" y="4699337"/>
            <a:ext cx="8834490" cy="1015663"/>
          </a:xfrm>
          <a:prstGeom prst="rect">
            <a:avLst/>
          </a:prstGeom>
        </p:spPr>
        <p:txBody>
          <a:bodyPr wrap="square">
            <a:spAutoFit/>
          </a:bodyPr>
          <a:lstStyle/>
          <a:p>
            <a:r>
              <a:rPr lang="en-US" b="1" dirty="0" err="1" smtClean="0"/>
              <a:t>Vilfredo</a:t>
            </a:r>
            <a:r>
              <a:rPr lang="en-US" b="1" dirty="0" smtClean="0"/>
              <a:t> Federico </a:t>
            </a:r>
            <a:r>
              <a:rPr lang="en-US" b="1" dirty="0" err="1" smtClean="0"/>
              <a:t>Damaso</a:t>
            </a:r>
            <a:r>
              <a:rPr lang="en-US" b="1" dirty="0" smtClean="0"/>
              <a:t> Pareto (1848 – 1923)</a:t>
            </a:r>
            <a:r>
              <a:rPr lang="en-US" sz="1400" b="1" dirty="0" smtClean="0"/>
              <a:t>, </a:t>
            </a:r>
            <a:r>
              <a:rPr lang="en-US" sz="1400" dirty="0" smtClean="0"/>
              <a:t>Italian economist, political scientist and philosopher, who had important contributions to our understanding of income distribution and to the analysis of individuals choices. A number of fundamental principles are named after him, like Pareto efficiency, Pareto distribution (another name for a power-law distribution), the Pareto principle (or 80/20 law).</a:t>
            </a:r>
            <a:endParaRPr lang="en-US" sz="1400" dirty="0"/>
          </a:p>
        </p:txBody>
      </p:sp>
      <p:pic>
        <p:nvPicPr>
          <p:cNvPr id="9" name="Picture 8"/>
          <p:cNvPicPr>
            <a:picLocks noChangeAspect="1"/>
          </p:cNvPicPr>
          <p:nvPr/>
        </p:nvPicPr>
        <p:blipFill>
          <a:blip r:embed="rId4"/>
          <a:stretch>
            <a:fillRect/>
          </a:stretch>
        </p:blipFill>
        <p:spPr>
          <a:xfrm>
            <a:off x="4572000" y="1365159"/>
            <a:ext cx="3253617" cy="237991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3600"/>
            <a:ext cx="9144000" cy="1447800"/>
          </a:xfrm>
          <a:prstGeom prst="rect">
            <a:avLst/>
          </a:prstGeom>
          <a:noFill/>
        </p:spPr>
        <p:txBody>
          <a:bodyPr>
            <a:spAutoFit/>
          </a:bodyPr>
          <a:lstStyle/>
          <a:p>
            <a:pPr algn="ctr" fontAlgn="auto">
              <a:spcBef>
                <a:spcPts val="0"/>
              </a:spcBef>
              <a:spcAft>
                <a:spcPts val="0"/>
              </a:spcAft>
              <a:defRPr/>
            </a:pPr>
            <a:r>
              <a:rPr lang="en-US" sz="4400" dirty="0">
                <a:solidFill>
                  <a:prstClr val="black"/>
                </a:solidFill>
                <a:latin typeface="Calibri"/>
                <a:ea typeface="+mn-ea"/>
                <a:cs typeface="+mn-cs"/>
              </a:rPr>
              <a:t>CLASS INFORMATION</a:t>
            </a:r>
          </a:p>
          <a:p>
            <a:pPr algn="ctr" fontAlgn="auto">
              <a:spcBef>
                <a:spcPts val="0"/>
              </a:spcBef>
              <a:spcAft>
                <a:spcPts val="0"/>
              </a:spcAft>
              <a:defRPr/>
            </a:pPr>
            <a:endParaRPr lang="hu-HU" sz="4400" b="1" dirty="0">
              <a:solidFill>
                <a:srgbClr val="FF0000"/>
              </a:solidFill>
              <a:latin typeface="Helvetica"/>
              <a:ea typeface="+mn-e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a:normAutofit/>
          </a:bodyPr>
          <a:lstStyle/>
          <a:p>
            <a:pPr fontAlgn="auto">
              <a:spcBef>
                <a:spcPct val="20000"/>
              </a:spcBef>
              <a:spcAft>
                <a:spcPts val="0"/>
              </a:spcAft>
              <a:defRPr/>
            </a:pPr>
            <a:r>
              <a:rPr lang="en-US" sz="2000" b="1" dirty="0">
                <a:solidFill>
                  <a:srgbClr val="FFFFFF"/>
                </a:solidFill>
                <a:latin typeface="Helvetica" pitchFamily="36" charset="0"/>
                <a:ea typeface="Helvetica" pitchFamily="36" charset="0"/>
                <a:cs typeface="Helvetica" pitchFamily="36" charset="0"/>
              </a:rPr>
              <a:t>Class					</a:t>
            </a:r>
            <a:endParaRPr lang="en-US" sz="1600" dirty="0">
              <a:solidFill>
                <a:srgbClr val="FFFFFF"/>
              </a:solidFill>
              <a:latin typeface="Calibri"/>
              <a:ea typeface="+mn-ea"/>
              <a:cs typeface="+mn-cs"/>
            </a:endParaRPr>
          </a:p>
          <a:p>
            <a:pPr fontAlgn="auto">
              <a:spcBef>
                <a:spcPct val="20000"/>
              </a:spcBef>
              <a:spcAft>
                <a:spcPts val="0"/>
              </a:spcAft>
              <a:defRPr/>
            </a:pPr>
            <a:endParaRPr lang="en-US" sz="1600" dirty="0">
              <a:solidFill>
                <a:srgbClr val="FFFFFF"/>
              </a:solidFill>
              <a:latin typeface="Calibri"/>
              <a:ea typeface="+mn-ea"/>
              <a:cs typeface="+mn-cs"/>
            </a:endParaRPr>
          </a:p>
          <a:p>
            <a:pPr fontAlgn="auto">
              <a:spcBef>
                <a:spcPct val="20000"/>
              </a:spcBef>
              <a:spcAft>
                <a:spcPts val="0"/>
              </a:spcAft>
              <a:defRPr/>
            </a:pPr>
            <a:endParaRPr lang="en-US" sz="1600" b="1" dirty="0">
              <a:solidFill>
                <a:srgbClr val="FFFFFF"/>
              </a:solidFill>
              <a:latin typeface="Helvetica" pitchFamily="36" charset="0"/>
              <a:ea typeface="Helvetica" pitchFamily="36" charset="0"/>
              <a:cs typeface="Helvetica" pitchFamily="36" charset="0"/>
            </a:endParaRPr>
          </a:p>
        </p:txBody>
      </p:sp>
      <p:sp>
        <p:nvSpPr>
          <p:cNvPr id="115716" name="TextBox 3"/>
          <p:cNvSpPr txBox="1">
            <a:spLocks noChangeArrowheads="1"/>
          </p:cNvSpPr>
          <p:nvPr/>
        </p:nvSpPr>
        <p:spPr bwMode="auto">
          <a:xfrm>
            <a:off x="6553200" y="5400675"/>
            <a:ext cx="2590800" cy="230188"/>
          </a:xfrm>
          <a:prstGeom prst="rect">
            <a:avLst/>
          </a:prstGeom>
          <a:noFill/>
          <a:ln w="9525">
            <a:noFill/>
            <a:miter lim="800000"/>
            <a:headEnd/>
            <a:tailEnd/>
          </a:ln>
        </p:spPr>
        <p:txBody>
          <a:bodyPr>
            <a:prstTxWarp prst="textNoShape">
              <a:avLst/>
            </a:prstTxWarp>
            <a:spAutoFit/>
          </a:bodyPr>
          <a:lstStyle/>
          <a:p>
            <a:r>
              <a:rPr lang="en-US" sz="900" b="1" dirty="0">
                <a:solidFill>
                  <a:srgbClr val="A6A6A6"/>
                </a:solidFill>
                <a:latin typeface="Helvetica" charset="0"/>
                <a:ea typeface="Helvetica" charset="0"/>
                <a:cs typeface="Helvetica" charset="0"/>
              </a:rPr>
              <a:t>Network Science</a:t>
            </a:r>
            <a:r>
              <a:rPr lang="en-US" sz="900" b="1">
                <a:solidFill>
                  <a:srgbClr val="A6A6A6"/>
                </a:solidFill>
                <a:latin typeface="Helvetica" charset="0"/>
                <a:ea typeface="Helvetica" charset="0"/>
                <a:cs typeface="Helvetica" charset="0"/>
              </a:rPr>
              <a:t>: </a:t>
            </a:r>
            <a:r>
              <a:rPr lang="en-US" sz="900" b="1" smtClean="0">
                <a:solidFill>
                  <a:srgbClr val="A6A6A6"/>
                </a:solidFill>
                <a:latin typeface="Helvetica" charset="0"/>
                <a:ea typeface="Helvetica" charset="0"/>
                <a:cs typeface="Helvetica" charset="0"/>
              </a:rPr>
              <a:t>Introduction</a:t>
            </a:r>
            <a:endParaRPr lang="en-US" sz="600" i="1" dirty="0">
              <a:solidFill>
                <a:srgbClr val="A6A6A6"/>
              </a:solidFill>
              <a:latin typeface="Helvetica" charset="0"/>
              <a:ea typeface="Helvetica" charset="0"/>
              <a:cs typeface="Helvetica" charset="0"/>
            </a:endParaRPr>
          </a:p>
        </p:txBody>
      </p:sp>
      <p:sp>
        <p:nvSpPr>
          <p:cNvPr id="115717" name="Subtitle 2"/>
          <p:cNvSpPr txBox="1">
            <a:spLocks/>
          </p:cNvSpPr>
          <p:nvPr/>
        </p:nvSpPr>
        <p:spPr bwMode="auto">
          <a:xfrm flipH="1">
            <a:off x="2819400" y="152400"/>
            <a:ext cx="46038" cy="419100"/>
          </a:xfrm>
          <a:prstGeom prst="rect">
            <a:avLst/>
          </a:prstGeom>
          <a:solidFill>
            <a:schemeClr val="bg1"/>
          </a:solidFill>
          <a:ln w="9525">
            <a:noFill/>
            <a:miter lim="800000"/>
            <a:headEnd/>
            <a:tailEnd/>
          </a:ln>
        </p:spPr>
        <p:txBody>
          <a:bodyPr>
            <a:prstTxWarp prst="textNoShape">
              <a:avLst/>
            </a:prstTxWarp>
          </a:bodyPr>
          <a:lstStyle/>
          <a:p>
            <a:pPr>
              <a:spcBef>
                <a:spcPct val="20000"/>
              </a:spcBef>
            </a:pPr>
            <a:endParaRPr lang="en-US" sz="1600" b="1">
              <a:solidFill>
                <a:srgbClr val="FFFFFF"/>
              </a:solidFill>
              <a:latin typeface="Helvetica" charset="0"/>
              <a:ea typeface="Helvetica" charset="0"/>
              <a:cs typeface="Helvetica" charset="0"/>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Hubs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3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42037" y="430390"/>
            <a:ext cx="5781630" cy="5355989"/>
          </a:xfrm>
          <a:prstGeom prst="rect">
            <a:avLst/>
          </a:prstGeom>
        </p:spPr>
      </p:pic>
      <p:sp>
        <p:nvSpPr>
          <p:cNvPr id="2253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111" charset="0"/>
                <a:ea typeface="Helvetica" pitchFamily="-111" charset="0"/>
                <a:cs typeface="Helvetica" pitchFamily="-111" charset="0"/>
              </a:rPr>
              <a:t>The difference between a power law and an exponential distribution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1595010</TotalTime>
  <Words>4059</Words>
  <Application>Microsoft Macintosh PowerPoint</Application>
  <PresentationFormat>On-screen Show (16:10)</PresentationFormat>
  <Paragraphs>369</Paragraphs>
  <Slides>70</Slides>
  <Notes>13</Notes>
  <HiddenSlides>6</HiddenSlides>
  <MMClips>3</MMClips>
  <ScaleCrop>false</ScaleCrop>
  <HeadingPairs>
    <vt:vector size="8" baseType="variant">
      <vt:variant>
        <vt:lpstr>Theme</vt:lpstr>
      </vt:variant>
      <vt:variant>
        <vt:i4>4</vt:i4>
      </vt:variant>
      <vt:variant>
        <vt:lpstr>Links</vt:lpstr>
      </vt:variant>
      <vt:variant>
        <vt:i4>1</vt:i4>
      </vt:variant>
      <vt:variant>
        <vt:lpstr>Embedded OLE Servers</vt:lpstr>
      </vt:variant>
      <vt:variant>
        <vt:i4>3</vt:i4>
      </vt:variant>
      <vt:variant>
        <vt:lpstr>Slide Titles</vt:lpstr>
      </vt:variant>
      <vt:variant>
        <vt:i4>70</vt:i4>
      </vt:variant>
    </vt:vector>
  </HeadingPairs>
  <TitlesOfParts>
    <vt:vector size="78" baseType="lpstr">
      <vt:lpstr>Office Theme</vt:lpstr>
      <vt:lpstr>2_Office Theme</vt:lpstr>
      <vt:lpstr>1_Office Theme</vt:lpstr>
      <vt:lpstr>3_Office Theme</vt:lpstr>
      <vt:lpstr>Macintosh HD:Users:barabasi 1:Dropbox:NetworkScienceBook:CHAPTERS:Ch5-SmallWorlds.docx!OLE_LINK1</vt:lpstr>
      <vt:lpstr>Equation</vt:lpstr>
      <vt:lpstr>Photo Editor Photo</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Bio-Map</vt:lpstr>
      <vt:lpstr>PowerPoint Presentation</vt:lpstr>
      <vt:lpstr>PowerPoint Presentation</vt:lpstr>
      <vt:lpstr>Meta-P(k)</vt:lpstr>
      <vt:lpstr>Bio-Map</vt:lpstr>
      <vt:lpstr>PowerPoint Presentation</vt:lpstr>
      <vt:lpstr>Prot P(k)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Distances in scale-free networks</vt:lpstr>
      <vt:lpstr>PowerPoint Presentation</vt:lpstr>
      <vt:lpstr>Distances in scale-free networks</vt:lpstr>
      <vt:lpstr>PowerPoint Presentation</vt:lpstr>
      <vt:lpstr>PowerPoint Presentation</vt:lpstr>
      <vt:lpstr>PowerPoint Presentation</vt:lpstr>
      <vt:lpstr>Distances in scale-free networks</vt:lpstr>
      <vt:lpstr>PowerPoint Presentation</vt:lpstr>
      <vt:lpstr>PowerPoint Presentation</vt:lpstr>
      <vt:lpstr>PowerPoint Presentation</vt:lpstr>
      <vt:lpstr>PowerPoint Presentation</vt:lpstr>
      <vt:lpstr>PowerPoint Presentation</vt:lpstr>
      <vt:lpstr>Http://www.nd.edu/~networks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Science</dc:title>
  <dc:creator>Albert-László Barabási</dc:creator>
  <cp:lastModifiedBy>K A</cp:lastModifiedBy>
  <cp:revision>621</cp:revision>
  <dcterms:created xsi:type="dcterms:W3CDTF">2013-06-02T20:54:19Z</dcterms:created>
  <dcterms:modified xsi:type="dcterms:W3CDTF">2015-08-12T21:37:13Z</dcterms:modified>
</cp:coreProperties>
</file>